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2" r:id="rId1"/>
  </p:sldMasterIdLst>
  <p:notesMasterIdLst>
    <p:notesMasterId r:id="rId25"/>
  </p:notesMasterIdLst>
  <p:handoutMasterIdLst>
    <p:handoutMasterId r:id="rId26"/>
  </p:handoutMasterIdLst>
  <p:sldIdLst>
    <p:sldId id="315" r:id="rId2"/>
    <p:sldId id="316" r:id="rId3"/>
    <p:sldId id="330" r:id="rId4"/>
    <p:sldId id="451" r:id="rId5"/>
    <p:sldId id="443" r:id="rId6"/>
    <p:sldId id="439" r:id="rId7"/>
    <p:sldId id="440" r:id="rId8"/>
    <p:sldId id="442" r:id="rId9"/>
    <p:sldId id="328" r:id="rId10"/>
    <p:sldId id="428" r:id="rId11"/>
    <p:sldId id="453" r:id="rId12"/>
    <p:sldId id="357" r:id="rId13"/>
    <p:sldId id="447" r:id="rId14"/>
    <p:sldId id="448" r:id="rId15"/>
    <p:sldId id="417" r:id="rId16"/>
    <p:sldId id="432" r:id="rId17"/>
    <p:sldId id="279" r:id="rId18"/>
    <p:sldId id="456" r:id="rId19"/>
    <p:sldId id="454" r:id="rId20"/>
    <p:sldId id="455" r:id="rId21"/>
    <p:sldId id="457" r:id="rId22"/>
    <p:sldId id="458" r:id="rId23"/>
    <p:sldId id="416" r:id="rId24"/>
  </p:sldIdLst>
  <p:sldSz cx="9144000" cy="6858000" type="letter"/>
  <p:notesSz cx="6950075" cy="923607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103" algn="l" rtl="0" fontAlgn="base">
      <a:spcBef>
        <a:spcPct val="0"/>
      </a:spcBef>
      <a:spcAft>
        <a:spcPct val="0"/>
      </a:spcAft>
      <a:defRPr sz="2400" kern="1200">
        <a:solidFill>
          <a:schemeClr val="tx1"/>
        </a:solidFill>
        <a:latin typeface="Times New Roman" pitchFamily="18" charset="0"/>
        <a:ea typeface="+mn-ea"/>
        <a:cs typeface="Arial" charset="0"/>
      </a:defRPr>
    </a:lvl2pPr>
    <a:lvl3pPr marL="914207" algn="l" rtl="0" fontAlgn="base">
      <a:spcBef>
        <a:spcPct val="0"/>
      </a:spcBef>
      <a:spcAft>
        <a:spcPct val="0"/>
      </a:spcAft>
      <a:defRPr sz="2400" kern="1200">
        <a:solidFill>
          <a:schemeClr val="tx1"/>
        </a:solidFill>
        <a:latin typeface="Times New Roman" pitchFamily="18" charset="0"/>
        <a:ea typeface="+mn-ea"/>
        <a:cs typeface="Arial" charset="0"/>
      </a:defRPr>
    </a:lvl3pPr>
    <a:lvl4pPr marL="1371309" algn="l" rtl="0" fontAlgn="base">
      <a:spcBef>
        <a:spcPct val="0"/>
      </a:spcBef>
      <a:spcAft>
        <a:spcPct val="0"/>
      </a:spcAft>
      <a:defRPr sz="2400" kern="1200">
        <a:solidFill>
          <a:schemeClr val="tx1"/>
        </a:solidFill>
        <a:latin typeface="Times New Roman" pitchFamily="18" charset="0"/>
        <a:ea typeface="+mn-ea"/>
        <a:cs typeface="Arial" charset="0"/>
      </a:defRPr>
    </a:lvl4pPr>
    <a:lvl5pPr marL="1828414" algn="l" rtl="0" fontAlgn="base">
      <a:spcBef>
        <a:spcPct val="0"/>
      </a:spcBef>
      <a:spcAft>
        <a:spcPct val="0"/>
      </a:spcAft>
      <a:defRPr sz="2400" kern="1200">
        <a:solidFill>
          <a:schemeClr val="tx1"/>
        </a:solidFill>
        <a:latin typeface="Times New Roman" pitchFamily="18" charset="0"/>
        <a:ea typeface="+mn-ea"/>
        <a:cs typeface="Arial" charset="0"/>
      </a:defRPr>
    </a:lvl5pPr>
    <a:lvl6pPr marL="2285517" algn="l" defTabSz="914207" rtl="0" eaLnBrk="1" latinLnBrk="0" hangingPunct="1">
      <a:defRPr sz="2400" kern="1200">
        <a:solidFill>
          <a:schemeClr val="tx1"/>
        </a:solidFill>
        <a:latin typeface="Times New Roman" pitchFamily="18" charset="0"/>
        <a:ea typeface="+mn-ea"/>
        <a:cs typeface="Arial" charset="0"/>
      </a:defRPr>
    </a:lvl6pPr>
    <a:lvl7pPr marL="2742621" algn="l" defTabSz="914207" rtl="0" eaLnBrk="1" latinLnBrk="0" hangingPunct="1">
      <a:defRPr sz="2400" kern="1200">
        <a:solidFill>
          <a:schemeClr val="tx1"/>
        </a:solidFill>
        <a:latin typeface="Times New Roman" pitchFamily="18" charset="0"/>
        <a:ea typeface="+mn-ea"/>
        <a:cs typeface="Arial" charset="0"/>
      </a:defRPr>
    </a:lvl7pPr>
    <a:lvl8pPr marL="3199724" algn="l" defTabSz="914207" rtl="0" eaLnBrk="1" latinLnBrk="0" hangingPunct="1">
      <a:defRPr sz="2400" kern="1200">
        <a:solidFill>
          <a:schemeClr val="tx1"/>
        </a:solidFill>
        <a:latin typeface="Times New Roman" pitchFamily="18" charset="0"/>
        <a:ea typeface="+mn-ea"/>
        <a:cs typeface="Arial" charset="0"/>
      </a:defRPr>
    </a:lvl8pPr>
    <a:lvl9pPr marL="3656828" algn="l" defTabSz="914207"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144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40AC7"/>
    <a:srgbClr val="FF6600"/>
    <a:srgbClr val="15C2FF"/>
    <a:srgbClr val="E6AF00"/>
    <a:srgbClr val="30E717"/>
    <a:srgbClr val="CC3300"/>
    <a:srgbClr val="000099"/>
    <a:srgbClr val="76F4FA"/>
    <a:srgbClr val="8FF6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57" autoAdjust="0"/>
    <p:restoredTop sz="94669" autoAdjust="0"/>
  </p:normalViewPr>
  <p:slideViewPr>
    <p:cSldViewPr>
      <p:cViewPr varScale="1">
        <p:scale>
          <a:sx n="108" d="100"/>
          <a:sy n="108" d="100"/>
        </p:scale>
        <p:origin x="1800" y="102"/>
      </p:cViewPr>
      <p:guideLst>
        <p:guide orient="horz" pos="1440"/>
        <p:guide pos="2880"/>
      </p:guideLst>
    </p:cSldViewPr>
  </p:slideViewPr>
  <p:outlineViewPr>
    <p:cViewPr>
      <p:scale>
        <a:sx n="33" d="100"/>
        <a:sy n="33" d="100"/>
      </p:scale>
      <p:origin x="0" y="1233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1602" y="-7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i="0" baseline="0" dirty="0">
                <a:effectLst/>
              </a:rPr>
              <a:t>Estimated Homeowner Rebates From State Tax on Casino Operations</a:t>
            </a:r>
            <a:endParaRPr lang="en-US" sz="1800" dirty="0">
              <a:effectLst/>
            </a:endParaRPr>
          </a:p>
        </c:rich>
      </c:tx>
      <c:layout>
        <c:manualLayout>
          <c:xMode val="edge"/>
          <c:yMode val="edge"/>
          <c:x val="0.12234808043062413"/>
          <c:y val="1.365963977988261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910494239067575"/>
          <c:y val="0.10924485137343916"/>
          <c:w val="0.65144857422483193"/>
          <c:h val="0.79302239786551099"/>
        </c:manualLayout>
      </c:layout>
      <c:lineChart>
        <c:grouping val="standard"/>
        <c:varyColors val="0"/>
        <c:ser>
          <c:idx val="0"/>
          <c:order val="0"/>
          <c:tx>
            <c:strRef>
              <c:f>Sheet1!$B$1</c:f>
              <c:strCache>
                <c:ptCount val="1"/>
                <c:pt idx="0">
                  <c:v>Act 1 Pass Through Gambling Rebates (use left axis scale)</c:v>
                </c:pt>
              </c:strCache>
            </c:strRef>
          </c:tx>
          <c:spPr>
            <a:ln w="60325" cap="rnd">
              <a:solidFill>
                <a:schemeClr val="accent1"/>
              </a:solidFill>
              <a:round/>
            </a:ln>
            <a:effectLst/>
          </c:spPr>
          <c:marker>
            <c:symbol val="square"/>
            <c:size val="5"/>
            <c:spPr>
              <a:solidFill>
                <a:schemeClr val="bg1"/>
              </a:solidFill>
              <a:ln w="9525">
                <a:solidFill>
                  <a:schemeClr val="bg1"/>
                </a:solidFill>
              </a:ln>
              <a:effectLst/>
            </c:spPr>
          </c:marker>
          <c:dLbls>
            <c:spPr>
              <a:noFill/>
              <a:ln>
                <a:noFill/>
              </a:ln>
              <a:effectLst/>
            </c:spPr>
            <c:txPr>
              <a:bodyPr rot="-3480000" spcFirstLastPara="1" vertOverflow="ellipsis"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2008-09</c:v>
                </c:pt>
                <c:pt idx="1">
                  <c:v>2009-10</c:v>
                </c:pt>
                <c:pt idx="2">
                  <c:v>2010-11</c:v>
                </c:pt>
                <c:pt idx="3">
                  <c:v>2011-12</c:v>
                </c:pt>
                <c:pt idx="4">
                  <c:v>2012-13</c:v>
                </c:pt>
                <c:pt idx="5">
                  <c:v>2013-14</c:v>
                </c:pt>
                <c:pt idx="6">
                  <c:v>2014-15</c:v>
                </c:pt>
                <c:pt idx="7">
                  <c:v>2015-16</c:v>
                </c:pt>
                <c:pt idx="8">
                  <c:v>2016-17</c:v>
                </c:pt>
                <c:pt idx="9">
                  <c:v>2017-18</c:v>
                </c:pt>
              </c:strCache>
            </c:strRef>
          </c:cat>
          <c:val>
            <c:numRef>
              <c:f>Sheet1!$B$2:$B$11</c:f>
              <c:numCache>
                <c:formatCode>"$"#,##0</c:formatCode>
                <c:ptCount val="10"/>
                <c:pt idx="0">
                  <c:v>5871758</c:v>
                </c:pt>
                <c:pt idx="1">
                  <c:v>5852326</c:v>
                </c:pt>
                <c:pt idx="2">
                  <c:v>6102837</c:v>
                </c:pt>
                <c:pt idx="3">
                  <c:v>5867454</c:v>
                </c:pt>
                <c:pt idx="4">
                  <c:v>6110235</c:v>
                </c:pt>
                <c:pt idx="5">
                  <c:v>5736098</c:v>
                </c:pt>
                <c:pt idx="6">
                  <c:v>6026215</c:v>
                </c:pt>
                <c:pt idx="7">
                  <c:v>5857240</c:v>
                </c:pt>
                <c:pt idx="8">
                  <c:v>6042073.9699999997</c:v>
                </c:pt>
                <c:pt idx="9">
                  <c:v>6080991</c:v>
                </c:pt>
              </c:numCache>
            </c:numRef>
          </c:val>
          <c:smooth val="0"/>
          <c:extLst>
            <c:ext xmlns:c16="http://schemas.microsoft.com/office/drawing/2014/chart" uri="{C3380CC4-5D6E-409C-BE32-E72D297353CC}">
              <c16:uniqueId val="{00000000-69FB-4625-90CC-2FDAB9ABC2A7}"/>
            </c:ext>
          </c:extLst>
        </c:ser>
        <c:ser>
          <c:idx val="2"/>
          <c:order val="2"/>
          <c:tx>
            <c:strRef>
              <c:f>Sheet1!$D$1</c:f>
              <c:strCache>
                <c:ptCount val="1"/>
                <c:pt idx="0">
                  <c:v>Estimated Rebate Per Homesteads and Farmsteads</c:v>
                </c:pt>
              </c:strCache>
            </c:strRef>
          </c:tx>
          <c:spPr>
            <a:ln w="95250" cap="rnd">
              <a:solidFill>
                <a:schemeClr val="accent3"/>
              </a:solidFill>
              <a:round/>
            </a:ln>
            <a:effectLst/>
          </c:spPr>
          <c:marker>
            <c:symbol val="square"/>
            <c:size val="5"/>
            <c:spPr>
              <a:solidFill>
                <a:schemeClr val="bg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2008-09</c:v>
                </c:pt>
                <c:pt idx="1">
                  <c:v>2009-10</c:v>
                </c:pt>
                <c:pt idx="2">
                  <c:v>2010-11</c:v>
                </c:pt>
                <c:pt idx="3">
                  <c:v>2011-12</c:v>
                </c:pt>
                <c:pt idx="4">
                  <c:v>2012-13</c:v>
                </c:pt>
                <c:pt idx="5">
                  <c:v>2013-14</c:v>
                </c:pt>
                <c:pt idx="6">
                  <c:v>2014-15</c:v>
                </c:pt>
                <c:pt idx="7">
                  <c:v>2015-16</c:v>
                </c:pt>
                <c:pt idx="8">
                  <c:v>2016-17</c:v>
                </c:pt>
                <c:pt idx="9">
                  <c:v>2017-18</c:v>
                </c:pt>
              </c:strCache>
            </c:strRef>
          </c:cat>
          <c:val>
            <c:numRef>
              <c:f>Sheet1!$D$2:$D$11</c:f>
              <c:numCache>
                <c:formatCode>"$"#,##0</c:formatCode>
                <c:ptCount val="10"/>
                <c:pt idx="0">
                  <c:v>211.16114647390944</c:v>
                </c:pt>
                <c:pt idx="1">
                  <c:v>202.52365297435719</c:v>
                </c:pt>
                <c:pt idx="2">
                  <c:v>206.83376262455093</c:v>
                </c:pt>
                <c:pt idx="3">
                  <c:v>197.72380791912383</c:v>
                </c:pt>
                <c:pt idx="4">
                  <c:v>202.35916542473919</c:v>
                </c:pt>
                <c:pt idx="5">
                  <c:v>189.6983266089027</c:v>
                </c:pt>
                <c:pt idx="6">
                  <c:v>199.24665233922963</c:v>
                </c:pt>
                <c:pt idx="7">
                  <c:v>193.46148764698111</c:v>
                </c:pt>
                <c:pt idx="8">
                  <c:v>199.71817571811059</c:v>
                </c:pt>
                <c:pt idx="9">
                  <c:v>201.31732106204066</c:v>
                </c:pt>
              </c:numCache>
            </c:numRef>
          </c:val>
          <c:smooth val="0"/>
          <c:extLst>
            <c:ext xmlns:c16="http://schemas.microsoft.com/office/drawing/2014/chart" uri="{C3380CC4-5D6E-409C-BE32-E72D297353CC}">
              <c16:uniqueId val="{00000001-69FB-4625-90CC-2FDAB9ABC2A7}"/>
            </c:ext>
          </c:extLst>
        </c:ser>
        <c:dLbls>
          <c:showLegendKey val="0"/>
          <c:showVal val="0"/>
          <c:showCatName val="0"/>
          <c:showSerName val="0"/>
          <c:showPercent val="0"/>
          <c:showBubbleSize val="0"/>
        </c:dLbls>
        <c:marker val="1"/>
        <c:smooth val="0"/>
        <c:axId val="288429656"/>
        <c:axId val="288436320"/>
      </c:lineChart>
      <c:lineChart>
        <c:grouping val="standard"/>
        <c:varyColors val="0"/>
        <c:ser>
          <c:idx val="1"/>
          <c:order val="1"/>
          <c:tx>
            <c:strRef>
              <c:f>Sheet1!$C$1</c:f>
              <c:strCache>
                <c:ptCount val="1"/>
                <c:pt idx="0">
                  <c:v>Number of Homesteads and Farmsteads (use right axis scale)</c:v>
                </c:pt>
              </c:strCache>
            </c:strRef>
          </c:tx>
          <c:spPr>
            <a:ln w="47625" cap="rnd">
              <a:solidFill>
                <a:schemeClr val="accent2"/>
              </a:solidFill>
              <a:round/>
            </a:ln>
            <a:effectLst/>
          </c:spPr>
          <c:marker>
            <c:symbol val="square"/>
            <c:size val="5"/>
            <c:spPr>
              <a:solidFill>
                <a:schemeClr val="bg1"/>
              </a:solidFill>
              <a:ln w="9525">
                <a:solidFill>
                  <a:schemeClr val="bg2"/>
                </a:solidFill>
              </a:ln>
              <a:effectLst/>
            </c:spPr>
          </c:marker>
          <c:dLbls>
            <c:dLbl>
              <c:idx val="0"/>
              <c:layout>
                <c:manualLayout>
                  <c:x val="-1.9753877356239562E-2"/>
                  <c:y val="-8.12030019685039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9FB-4625-90CC-2FDAB9ABC2A7}"/>
                </c:ext>
              </c:extLst>
            </c:dLbl>
            <c:spPr>
              <a:noFill/>
              <a:ln>
                <a:noFill/>
              </a:ln>
              <a:effectLst/>
            </c:spPr>
            <c:txPr>
              <a:bodyPr rot="-5400000" spcFirstLastPara="1" vertOverflow="ellipsis" wrap="square" lIns="38100" tIns="19050" rIns="38100" bIns="19050" anchor="ctr" anchorCtr="0">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2008-09</c:v>
                </c:pt>
                <c:pt idx="1">
                  <c:v>2009-10</c:v>
                </c:pt>
                <c:pt idx="2">
                  <c:v>2010-11</c:v>
                </c:pt>
                <c:pt idx="3">
                  <c:v>2011-12</c:v>
                </c:pt>
                <c:pt idx="4">
                  <c:v>2012-13</c:v>
                </c:pt>
                <c:pt idx="5">
                  <c:v>2013-14</c:v>
                </c:pt>
                <c:pt idx="6">
                  <c:v>2014-15</c:v>
                </c:pt>
                <c:pt idx="7">
                  <c:v>2015-16</c:v>
                </c:pt>
                <c:pt idx="8">
                  <c:v>2016-17</c:v>
                </c:pt>
                <c:pt idx="9">
                  <c:v>2017-18</c:v>
                </c:pt>
              </c:strCache>
            </c:strRef>
          </c:cat>
          <c:val>
            <c:numRef>
              <c:f>Sheet1!$C$2:$C$11</c:f>
              <c:numCache>
                <c:formatCode>_(* #,##0_);_(* \(#,##0\);_(* "-"??_);_(@_)</c:formatCode>
                <c:ptCount val="10"/>
                <c:pt idx="0">
                  <c:v>27807</c:v>
                </c:pt>
                <c:pt idx="1">
                  <c:v>28897</c:v>
                </c:pt>
                <c:pt idx="2">
                  <c:v>29506</c:v>
                </c:pt>
                <c:pt idx="3">
                  <c:v>29675</c:v>
                </c:pt>
                <c:pt idx="4">
                  <c:v>30195</c:v>
                </c:pt>
                <c:pt idx="5">
                  <c:v>30238</c:v>
                </c:pt>
                <c:pt idx="6">
                  <c:v>30245</c:v>
                </c:pt>
                <c:pt idx="7">
                  <c:v>30276</c:v>
                </c:pt>
                <c:pt idx="8">
                  <c:v>30253</c:v>
                </c:pt>
                <c:pt idx="9">
                  <c:v>30206</c:v>
                </c:pt>
              </c:numCache>
            </c:numRef>
          </c:val>
          <c:smooth val="0"/>
          <c:extLst>
            <c:ext xmlns:c16="http://schemas.microsoft.com/office/drawing/2014/chart" uri="{C3380CC4-5D6E-409C-BE32-E72D297353CC}">
              <c16:uniqueId val="{00000003-69FB-4625-90CC-2FDAB9ABC2A7}"/>
            </c:ext>
          </c:extLst>
        </c:ser>
        <c:dLbls>
          <c:showLegendKey val="0"/>
          <c:showVal val="0"/>
          <c:showCatName val="0"/>
          <c:showSerName val="0"/>
          <c:showPercent val="0"/>
          <c:showBubbleSize val="0"/>
        </c:dLbls>
        <c:marker val="1"/>
        <c:smooth val="0"/>
        <c:axId val="378930488"/>
        <c:axId val="378930096"/>
      </c:lineChart>
      <c:catAx>
        <c:axId val="288429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38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8436320"/>
        <c:crosses val="autoZero"/>
        <c:auto val="1"/>
        <c:lblAlgn val="ctr"/>
        <c:lblOffset val="100"/>
        <c:noMultiLvlLbl val="0"/>
      </c:catAx>
      <c:valAx>
        <c:axId val="288436320"/>
        <c:scaling>
          <c:orientation val="minMax"/>
          <c:max val="6500000"/>
          <c:min val="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8429656"/>
        <c:crosses val="autoZero"/>
        <c:crossBetween val="between"/>
      </c:valAx>
      <c:valAx>
        <c:axId val="378930096"/>
        <c:scaling>
          <c:orientation val="minMax"/>
          <c:max val="32000"/>
          <c:min val="27500"/>
        </c:scaling>
        <c:delete val="0"/>
        <c:axPos val="r"/>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8930488"/>
        <c:crosses val="max"/>
        <c:crossBetween val="between"/>
      </c:valAx>
      <c:catAx>
        <c:axId val="378930488"/>
        <c:scaling>
          <c:orientation val="minMax"/>
        </c:scaling>
        <c:delete val="1"/>
        <c:axPos val="b"/>
        <c:numFmt formatCode="General" sourceLinked="1"/>
        <c:majorTickMark val="out"/>
        <c:minorTickMark val="none"/>
        <c:tickLblPos val="nextTo"/>
        <c:crossAx val="378930096"/>
        <c:crosses val="autoZero"/>
        <c:auto val="1"/>
        <c:lblAlgn val="ctr"/>
        <c:lblOffset val="100"/>
        <c:noMultiLvlLbl val="0"/>
      </c:catAx>
      <c:spPr>
        <a:solidFill>
          <a:schemeClr val="bg1"/>
        </a:solidFill>
        <a:ln>
          <a:noFill/>
        </a:ln>
        <a:effectLst/>
      </c:spPr>
    </c:plotArea>
    <c:legend>
      <c:legendPos val="r"/>
      <c:layout>
        <c:manualLayout>
          <c:xMode val="edge"/>
          <c:yMode val="edge"/>
          <c:x val="0.85374282663819578"/>
          <c:y val="6.8703148062966277E-2"/>
          <c:w val="0.13742579336673824"/>
          <c:h val="0.7705000201208126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1" name="Rectangle 5"/>
          <p:cNvSpPr>
            <a:spLocks noGrp="1" noChangeArrowheads="1"/>
          </p:cNvSpPr>
          <p:nvPr>
            <p:ph type="sldNum" sz="quarter" idx="3"/>
          </p:nvPr>
        </p:nvSpPr>
        <p:spPr bwMode="auto">
          <a:xfrm>
            <a:off x="3938079" y="8933263"/>
            <a:ext cx="3012000" cy="302826"/>
          </a:xfrm>
          <a:prstGeom prst="rect">
            <a:avLst/>
          </a:prstGeom>
          <a:noFill/>
          <a:ln w="9525">
            <a:noFill/>
            <a:miter lim="800000"/>
            <a:headEnd/>
            <a:tailEnd/>
          </a:ln>
          <a:effectLst/>
        </p:spPr>
        <p:txBody>
          <a:bodyPr vert="horz" wrap="square" lIns="90473" tIns="45238" rIns="90473" bIns="45238" numCol="1" anchor="b" anchorCtr="0" compatLnSpc="1">
            <a:prstTxWarp prst="textNoShape">
              <a:avLst/>
            </a:prstTxWarp>
          </a:bodyPr>
          <a:lstStyle>
            <a:lvl1pPr algn="r" defTabSz="904812">
              <a:defRPr sz="1100">
                <a:cs typeface="+mn-cs"/>
              </a:defRPr>
            </a:lvl1pPr>
          </a:lstStyle>
          <a:p>
            <a:pPr>
              <a:defRPr/>
            </a:pPr>
            <a:fld id="{6EB5010E-A958-4990-93BE-68F201D77599}" type="slidenum">
              <a:rPr lang="en-US"/>
              <a:pPr>
                <a:defRPr/>
              </a:pPr>
              <a:t>‹#›</a:t>
            </a:fld>
            <a:endParaRPr lang="en-US" dirty="0"/>
          </a:p>
        </p:txBody>
      </p:sp>
    </p:spTree>
    <p:extLst>
      <p:ext uri="{BB962C8B-B14F-4D97-AF65-F5344CB8AC3E}">
        <p14:creationId xmlns:p14="http://schemas.microsoft.com/office/powerpoint/2010/main" val="1758594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15" y="13"/>
            <a:ext cx="3012001" cy="459664"/>
          </a:xfrm>
          <a:prstGeom prst="rect">
            <a:avLst/>
          </a:prstGeom>
          <a:noFill/>
          <a:ln w="9525">
            <a:noFill/>
            <a:miter lim="800000"/>
            <a:headEnd/>
            <a:tailEnd/>
          </a:ln>
          <a:effectLst/>
        </p:spPr>
        <p:txBody>
          <a:bodyPr vert="horz" wrap="square" lIns="90473" tIns="45238" rIns="90473" bIns="45238" numCol="1" anchor="t" anchorCtr="0" compatLnSpc="1">
            <a:prstTxWarp prst="textNoShape">
              <a:avLst/>
            </a:prstTxWarp>
          </a:bodyPr>
          <a:lstStyle>
            <a:lvl1pPr defTabSz="904812">
              <a:defRPr sz="1100">
                <a:cs typeface="+mn-cs"/>
              </a:defRPr>
            </a:lvl1pPr>
          </a:lstStyle>
          <a:p>
            <a:pPr>
              <a:defRPr/>
            </a:pPr>
            <a:endParaRPr lang="en-US" dirty="0"/>
          </a:p>
        </p:txBody>
      </p:sp>
      <p:sp>
        <p:nvSpPr>
          <p:cNvPr id="10243" name="Rectangle 3"/>
          <p:cNvSpPr>
            <a:spLocks noGrp="1" noChangeArrowheads="1"/>
          </p:cNvSpPr>
          <p:nvPr>
            <p:ph type="dt" idx="1"/>
          </p:nvPr>
        </p:nvSpPr>
        <p:spPr bwMode="auto">
          <a:xfrm>
            <a:off x="3938079" y="13"/>
            <a:ext cx="3012000" cy="459664"/>
          </a:xfrm>
          <a:prstGeom prst="rect">
            <a:avLst/>
          </a:prstGeom>
          <a:noFill/>
          <a:ln w="9525">
            <a:noFill/>
            <a:miter lim="800000"/>
            <a:headEnd/>
            <a:tailEnd/>
          </a:ln>
          <a:effectLst/>
        </p:spPr>
        <p:txBody>
          <a:bodyPr vert="horz" wrap="square" lIns="90473" tIns="45238" rIns="90473" bIns="45238" numCol="1" anchor="t" anchorCtr="0" compatLnSpc="1">
            <a:prstTxWarp prst="textNoShape">
              <a:avLst/>
            </a:prstTxWarp>
          </a:bodyPr>
          <a:lstStyle>
            <a:lvl1pPr algn="r" defTabSz="904812">
              <a:defRPr sz="1100">
                <a:cs typeface="+mn-cs"/>
              </a:defRPr>
            </a:lvl1pPr>
          </a:lstStyle>
          <a:p>
            <a:pPr>
              <a:defRPr/>
            </a:pPr>
            <a:endParaRPr lang="en-US" dirty="0"/>
          </a:p>
        </p:txBody>
      </p:sp>
      <p:sp>
        <p:nvSpPr>
          <p:cNvPr id="80900" name="Rectangle 4"/>
          <p:cNvSpPr>
            <a:spLocks noGrp="1" noRot="1" noChangeAspect="1" noChangeArrowheads="1" noTextEdit="1"/>
          </p:cNvSpPr>
          <p:nvPr>
            <p:ph type="sldImg" idx="2"/>
          </p:nvPr>
        </p:nvSpPr>
        <p:spPr bwMode="auto">
          <a:xfrm>
            <a:off x="1181100" y="690563"/>
            <a:ext cx="4618038" cy="3465512"/>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26078" y="4387457"/>
            <a:ext cx="5097928" cy="4158371"/>
          </a:xfrm>
          <a:prstGeom prst="rect">
            <a:avLst/>
          </a:prstGeom>
          <a:noFill/>
          <a:ln w="9525">
            <a:noFill/>
            <a:miter lim="800000"/>
            <a:headEnd/>
            <a:tailEnd/>
          </a:ln>
          <a:effectLst/>
        </p:spPr>
        <p:txBody>
          <a:bodyPr vert="horz" wrap="square" lIns="90473" tIns="45238" rIns="90473" bIns="452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15" y="8776426"/>
            <a:ext cx="3012001" cy="459662"/>
          </a:xfrm>
          <a:prstGeom prst="rect">
            <a:avLst/>
          </a:prstGeom>
          <a:noFill/>
          <a:ln w="9525">
            <a:noFill/>
            <a:miter lim="800000"/>
            <a:headEnd/>
            <a:tailEnd/>
          </a:ln>
          <a:effectLst/>
        </p:spPr>
        <p:txBody>
          <a:bodyPr vert="horz" wrap="square" lIns="90473" tIns="45238" rIns="90473" bIns="45238" numCol="1" anchor="b" anchorCtr="0" compatLnSpc="1">
            <a:prstTxWarp prst="textNoShape">
              <a:avLst/>
            </a:prstTxWarp>
          </a:bodyPr>
          <a:lstStyle>
            <a:lvl1pPr defTabSz="904812">
              <a:defRPr sz="1100">
                <a:cs typeface="+mn-cs"/>
              </a:defRPr>
            </a:lvl1pPr>
          </a:lstStyle>
          <a:p>
            <a:pPr>
              <a:defRPr/>
            </a:pPr>
            <a:endParaRPr lang="en-US" dirty="0"/>
          </a:p>
        </p:txBody>
      </p:sp>
      <p:sp>
        <p:nvSpPr>
          <p:cNvPr id="10247" name="Rectangle 7"/>
          <p:cNvSpPr>
            <a:spLocks noGrp="1" noChangeArrowheads="1"/>
          </p:cNvSpPr>
          <p:nvPr>
            <p:ph type="sldNum" sz="quarter" idx="5"/>
          </p:nvPr>
        </p:nvSpPr>
        <p:spPr bwMode="auto">
          <a:xfrm>
            <a:off x="3938079" y="8776426"/>
            <a:ext cx="3012000" cy="459662"/>
          </a:xfrm>
          <a:prstGeom prst="rect">
            <a:avLst/>
          </a:prstGeom>
          <a:noFill/>
          <a:ln w="9525">
            <a:noFill/>
            <a:miter lim="800000"/>
            <a:headEnd/>
            <a:tailEnd/>
          </a:ln>
          <a:effectLst/>
        </p:spPr>
        <p:txBody>
          <a:bodyPr vert="horz" wrap="square" lIns="90473" tIns="45238" rIns="90473" bIns="45238" numCol="1" anchor="b" anchorCtr="0" compatLnSpc="1">
            <a:prstTxWarp prst="textNoShape">
              <a:avLst/>
            </a:prstTxWarp>
          </a:bodyPr>
          <a:lstStyle>
            <a:lvl1pPr algn="r" defTabSz="904812">
              <a:defRPr sz="1100">
                <a:cs typeface="+mn-cs"/>
              </a:defRPr>
            </a:lvl1pPr>
          </a:lstStyle>
          <a:p>
            <a:pPr>
              <a:defRPr/>
            </a:pPr>
            <a:fld id="{DF0AD976-3B6D-4287-B672-2FDC905840C8}" type="slidenum">
              <a:rPr lang="en-US"/>
              <a:pPr>
                <a:defRPr/>
              </a:pPr>
              <a:t>‹#›</a:t>
            </a:fld>
            <a:endParaRPr lang="en-US" dirty="0"/>
          </a:p>
        </p:txBody>
      </p:sp>
    </p:spTree>
    <p:extLst>
      <p:ext uri="{BB962C8B-B14F-4D97-AF65-F5344CB8AC3E}">
        <p14:creationId xmlns:p14="http://schemas.microsoft.com/office/powerpoint/2010/main" val="19882874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10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207"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309"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414"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517" algn="l" defTabSz="914207" rtl="0" eaLnBrk="1" latinLnBrk="0" hangingPunct="1">
      <a:defRPr sz="1200" kern="1200">
        <a:solidFill>
          <a:schemeClr val="tx1"/>
        </a:solidFill>
        <a:latin typeface="+mn-lt"/>
        <a:ea typeface="+mn-ea"/>
        <a:cs typeface="+mn-cs"/>
      </a:defRPr>
    </a:lvl6pPr>
    <a:lvl7pPr marL="2742621" algn="l" defTabSz="914207" rtl="0" eaLnBrk="1" latinLnBrk="0" hangingPunct="1">
      <a:defRPr sz="1200" kern="1200">
        <a:solidFill>
          <a:schemeClr val="tx1"/>
        </a:solidFill>
        <a:latin typeface="+mn-lt"/>
        <a:ea typeface="+mn-ea"/>
        <a:cs typeface="+mn-cs"/>
      </a:defRPr>
    </a:lvl7pPr>
    <a:lvl8pPr marL="3199724" algn="l" defTabSz="914207" rtl="0" eaLnBrk="1" latinLnBrk="0" hangingPunct="1">
      <a:defRPr sz="1200" kern="1200">
        <a:solidFill>
          <a:schemeClr val="tx1"/>
        </a:solidFill>
        <a:latin typeface="+mn-lt"/>
        <a:ea typeface="+mn-ea"/>
        <a:cs typeface="+mn-cs"/>
      </a:defRPr>
    </a:lvl8pPr>
    <a:lvl9pPr marL="3656828" algn="l" defTabSz="91420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207A7A07-F697-497A-AF8C-7659B68BFE61}" type="slidenum">
              <a:rPr lang="en-US" smtClean="0">
                <a:cs typeface="Arial" charset="0"/>
              </a:rPr>
              <a:pPr/>
              <a:t>1</a:t>
            </a:fld>
            <a:endParaRPr lang="en-US" dirty="0">
              <a:cs typeface="Arial" charset="0"/>
            </a:endParaRPr>
          </a:p>
        </p:txBody>
      </p:sp>
      <p:sp>
        <p:nvSpPr>
          <p:cNvPr id="81923" name="Rectangle 2"/>
          <p:cNvSpPr>
            <a:spLocks noGrp="1" noChangeArrowheads="1"/>
          </p:cNvSpPr>
          <p:nvPr>
            <p:ph type="body" idx="1"/>
          </p:nvPr>
        </p:nvSpPr>
        <p:spPr>
          <a:xfrm>
            <a:off x="926078" y="4387458"/>
            <a:ext cx="5097928" cy="2382321"/>
          </a:xfrm>
          <a:noFill/>
          <a:ln/>
        </p:spPr>
        <p:txBody>
          <a:bodyPr lIns="88288" tIns="43370" rIns="88288" bIns="43370"/>
          <a:lstStyle/>
          <a:p>
            <a:pPr eaLnBrk="1" hangingPunct="1"/>
            <a:r>
              <a:rPr lang="en-US" dirty="0"/>
              <a:t>Introduction:</a:t>
            </a:r>
          </a:p>
          <a:p>
            <a:pPr eaLnBrk="1" hangingPunct="1"/>
            <a:endParaRPr lang="en-US" dirty="0"/>
          </a:p>
          <a:p>
            <a:pPr eaLnBrk="1" hangingPunct="1"/>
            <a:r>
              <a:rPr lang="en-US" dirty="0"/>
              <a:t>Thanks to the Board and administrative team for the many-many hours spent working on this budget and the effort that went into this budget.  Remember we started the budget process with a 50 mill deficit, </a:t>
            </a:r>
          </a:p>
        </p:txBody>
      </p:sp>
      <p:sp>
        <p:nvSpPr>
          <p:cNvPr id="81924" name="Rectangle 3"/>
          <p:cNvSpPr>
            <a:spLocks noGrp="1" noRot="1" noChangeAspect="1" noChangeArrowheads="1" noTextEdit="1"/>
          </p:cNvSpPr>
          <p:nvPr>
            <p:ph type="sldImg"/>
          </p:nvPr>
        </p:nvSpPr>
        <p:spPr>
          <a:xfrm>
            <a:off x="1187450" y="703263"/>
            <a:ext cx="4603750" cy="3454400"/>
          </a:xfrm>
          <a:ln w="12700" cap="flat">
            <a:solidFill>
              <a:schemeClr val="tx1"/>
            </a:solidFill>
          </a:ln>
        </p:spPr>
      </p:sp>
    </p:spTree>
    <p:extLst>
      <p:ext uri="{BB962C8B-B14F-4D97-AF65-F5344CB8AC3E}">
        <p14:creationId xmlns:p14="http://schemas.microsoft.com/office/powerpoint/2010/main" val="1916779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0260771A-B6B4-48E9-BA0F-EC408C459BE3}" type="slidenum">
              <a:rPr lang="en-US" smtClean="0">
                <a:cs typeface="Arial" charset="0"/>
              </a:rPr>
              <a:pPr/>
              <a:t>13</a:t>
            </a:fld>
            <a:endParaRPr lang="en-US" dirty="0">
              <a:cs typeface="Arial"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r>
              <a:rPr lang="en-US" dirty="0"/>
              <a:t>Explain chart</a:t>
            </a:r>
          </a:p>
          <a:p>
            <a:pPr eaLnBrk="1" hangingPunct="1"/>
            <a:endParaRPr lang="en-US" dirty="0"/>
          </a:p>
          <a:p>
            <a:pPr eaLnBrk="1" hangingPunct="1"/>
            <a:r>
              <a:rPr lang="en-US" dirty="0"/>
              <a:t>When you get to Act 72 millage limit, remind them that districts in NJ, Oh, and Del stop at that point under referendum because that want to have something banked for lean years. </a:t>
            </a:r>
          </a:p>
        </p:txBody>
      </p:sp>
    </p:spTree>
    <p:extLst>
      <p:ext uri="{BB962C8B-B14F-4D97-AF65-F5344CB8AC3E}">
        <p14:creationId xmlns:p14="http://schemas.microsoft.com/office/powerpoint/2010/main" val="4224165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xfrm>
            <a:off x="1181100" y="690563"/>
            <a:ext cx="4618038" cy="3465512"/>
          </a:xfrm>
          <a:ln/>
        </p:spPr>
      </p:sp>
      <p:sp>
        <p:nvSpPr>
          <p:cNvPr id="120835" name="Notes Placeholder 2"/>
          <p:cNvSpPr>
            <a:spLocks noGrp="1"/>
          </p:cNvSpPr>
          <p:nvPr>
            <p:ph type="body" idx="1"/>
          </p:nvPr>
        </p:nvSpPr>
        <p:spPr>
          <a:noFill/>
          <a:ln/>
        </p:spPr>
        <p:txBody>
          <a:bodyPr/>
          <a:lstStyle/>
          <a:p>
            <a:pPr eaLnBrk="1" hangingPunct="1"/>
            <a:endParaRPr lang="en-US" dirty="0"/>
          </a:p>
        </p:txBody>
      </p:sp>
      <p:sp>
        <p:nvSpPr>
          <p:cNvPr id="120836" name="Slide Number Placeholder 3"/>
          <p:cNvSpPr>
            <a:spLocks noGrp="1"/>
          </p:cNvSpPr>
          <p:nvPr>
            <p:ph type="sldNum" sz="quarter" idx="5"/>
          </p:nvPr>
        </p:nvSpPr>
        <p:spPr>
          <a:noFill/>
        </p:spPr>
        <p:txBody>
          <a:bodyPr/>
          <a:lstStyle/>
          <a:p>
            <a:fld id="{E6CE893E-9280-4073-A944-A19674A729A2}" type="slidenum">
              <a:rPr lang="en-US" smtClean="0">
                <a:cs typeface="Arial" charset="0"/>
              </a:rPr>
              <a:pPr/>
              <a:t>17</a:t>
            </a:fld>
            <a:endParaRPr lang="en-US" dirty="0">
              <a:cs typeface="Arial" charset="0"/>
            </a:endParaRPr>
          </a:p>
        </p:txBody>
      </p:sp>
    </p:spTree>
    <p:extLst>
      <p:ext uri="{BB962C8B-B14F-4D97-AF65-F5344CB8AC3E}">
        <p14:creationId xmlns:p14="http://schemas.microsoft.com/office/powerpoint/2010/main" val="310033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xfrm>
            <a:off x="1181100" y="690563"/>
            <a:ext cx="4618038" cy="3465512"/>
          </a:xfrm>
          <a:ln/>
        </p:spPr>
      </p:sp>
      <p:sp>
        <p:nvSpPr>
          <p:cNvPr id="125955" name="Notes Placeholder 2"/>
          <p:cNvSpPr>
            <a:spLocks noGrp="1"/>
          </p:cNvSpPr>
          <p:nvPr>
            <p:ph type="body" idx="1"/>
          </p:nvPr>
        </p:nvSpPr>
        <p:spPr>
          <a:noFill/>
          <a:ln/>
        </p:spPr>
        <p:txBody>
          <a:bodyPr/>
          <a:lstStyle/>
          <a:p>
            <a:pPr eaLnBrk="1" hangingPunct="1"/>
            <a:endParaRPr lang="en-US" dirty="0"/>
          </a:p>
        </p:txBody>
      </p:sp>
      <p:sp>
        <p:nvSpPr>
          <p:cNvPr id="125956" name="Slide Number Placeholder 3"/>
          <p:cNvSpPr>
            <a:spLocks noGrp="1"/>
          </p:cNvSpPr>
          <p:nvPr>
            <p:ph type="sldNum" sz="quarter" idx="5"/>
          </p:nvPr>
        </p:nvSpPr>
        <p:spPr>
          <a:noFill/>
        </p:spPr>
        <p:txBody>
          <a:bodyPr/>
          <a:lstStyle/>
          <a:p>
            <a:fld id="{DFED880C-6D2A-4857-9EDF-EFF5050877D0}" type="slidenum">
              <a:rPr lang="en-US" smtClean="0">
                <a:cs typeface="Arial" charset="0"/>
              </a:rPr>
              <a:pPr/>
              <a:t>23</a:t>
            </a:fld>
            <a:endParaRPr lang="en-US" dirty="0">
              <a:cs typeface="Arial" charset="0"/>
            </a:endParaRPr>
          </a:p>
        </p:txBody>
      </p:sp>
    </p:spTree>
    <p:extLst>
      <p:ext uri="{BB962C8B-B14F-4D97-AF65-F5344CB8AC3E}">
        <p14:creationId xmlns:p14="http://schemas.microsoft.com/office/powerpoint/2010/main" val="1650409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3AC6CF4-02C9-458E-8D22-0693DA55FEC8}" type="slidenum">
              <a:rPr lang="en-US" smtClean="0">
                <a:cs typeface="Arial" charset="0"/>
              </a:rPr>
              <a:pPr/>
              <a:t>2</a:t>
            </a:fld>
            <a:endParaRPr lang="en-US" dirty="0">
              <a:cs typeface="Arial" charset="0"/>
            </a:endParaRPr>
          </a:p>
        </p:txBody>
      </p:sp>
      <p:sp>
        <p:nvSpPr>
          <p:cNvPr id="82947" name="Rectangle 2"/>
          <p:cNvSpPr>
            <a:spLocks noGrp="1" noChangeArrowheads="1"/>
          </p:cNvSpPr>
          <p:nvPr>
            <p:ph type="body" idx="1"/>
          </p:nvPr>
        </p:nvSpPr>
        <p:spPr>
          <a:xfrm>
            <a:off x="926078" y="4387454"/>
            <a:ext cx="5097928" cy="2232662"/>
          </a:xfrm>
          <a:noFill/>
          <a:ln/>
        </p:spPr>
        <p:txBody>
          <a:bodyPr lIns="88288" tIns="43370" rIns="88288" bIns="43370"/>
          <a:lstStyle/>
          <a:p>
            <a:pPr eaLnBrk="1" hangingPunct="1"/>
            <a:r>
              <a:rPr lang="en-US" dirty="0"/>
              <a:t>Tonight we will take a look at the major issues impacting the 2004-05 General Fund budget and review major changes to revenues and expenditures. </a:t>
            </a:r>
          </a:p>
        </p:txBody>
      </p:sp>
      <p:sp>
        <p:nvSpPr>
          <p:cNvPr id="82948" name="Rectangle 3"/>
          <p:cNvSpPr>
            <a:spLocks noGrp="1" noRot="1" noChangeAspect="1" noChangeArrowheads="1" noTextEdit="1"/>
          </p:cNvSpPr>
          <p:nvPr>
            <p:ph type="sldImg"/>
          </p:nvPr>
        </p:nvSpPr>
        <p:spPr>
          <a:xfrm>
            <a:off x="1187450" y="703263"/>
            <a:ext cx="4603750" cy="3454400"/>
          </a:xfrm>
          <a:ln w="12700" cap="flat">
            <a:solidFill>
              <a:schemeClr val="tx1"/>
            </a:solidFill>
          </a:ln>
        </p:spPr>
      </p:sp>
    </p:spTree>
    <p:extLst>
      <p:ext uri="{BB962C8B-B14F-4D97-AF65-F5344CB8AC3E}">
        <p14:creationId xmlns:p14="http://schemas.microsoft.com/office/powerpoint/2010/main" val="2356037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1181100" y="690563"/>
            <a:ext cx="4618038" cy="3465512"/>
          </a:xfrm>
          <a:ln/>
        </p:spPr>
      </p:sp>
      <p:sp>
        <p:nvSpPr>
          <p:cNvPr id="97283" name="Notes Placeholder 2"/>
          <p:cNvSpPr>
            <a:spLocks noGrp="1"/>
          </p:cNvSpPr>
          <p:nvPr>
            <p:ph type="body" idx="1"/>
          </p:nvPr>
        </p:nvSpPr>
        <p:spPr>
          <a:noFill/>
          <a:ln/>
        </p:spPr>
        <p:txBody>
          <a:bodyPr/>
          <a:lstStyle/>
          <a:p>
            <a:pPr eaLnBrk="1" hangingPunct="1"/>
            <a:endParaRPr lang="en-US" dirty="0"/>
          </a:p>
        </p:txBody>
      </p:sp>
      <p:sp>
        <p:nvSpPr>
          <p:cNvPr id="97284" name="Slide Number Placeholder 3"/>
          <p:cNvSpPr>
            <a:spLocks noGrp="1"/>
          </p:cNvSpPr>
          <p:nvPr>
            <p:ph type="sldNum" sz="quarter" idx="5"/>
          </p:nvPr>
        </p:nvSpPr>
        <p:spPr>
          <a:noFill/>
        </p:spPr>
        <p:txBody>
          <a:bodyPr/>
          <a:lstStyle/>
          <a:p>
            <a:fld id="{A11449BE-6672-46A8-8256-42A3F11519CB}" type="slidenum">
              <a:rPr lang="en-US" smtClean="0">
                <a:cs typeface="Arial" charset="0"/>
              </a:rPr>
              <a:pPr/>
              <a:t>3</a:t>
            </a:fld>
            <a:endParaRPr lang="en-US" dirty="0">
              <a:cs typeface="Arial" charset="0"/>
            </a:endParaRPr>
          </a:p>
        </p:txBody>
      </p:sp>
    </p:spTree>
    <p:extLst>
      <p:ext uri="{BB962C8B-B14F-4D97-AF65-F5344CB8AC3E}">
        <p14:creationId xmlns:p14="http://schemas.microsoft.com/office/powerpoint/2010/main" val="100432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4E7652-46AF-4259-BAE2-54978EA077CD}" type="slidenum">
              <a:rPr lang="en-US" smtClean="0"/>
              <a:pPr/>
              <a:t>5</a:t>
            </a:fld>
            <a:endParaRPr lang="en-US" dirty="0"/>
          </a:p>
        </p:txBody>
      </p:sp>
      <p:sp>
        <p:nvSpPr>
          <p:cNvPr id="5" name="Date Placeholder 4"/>
          <p:cNvSpPr>
            <a:spLocks noGrp="1"/>
          </p:cNvSpPr>
          <p:nvPr>
            <p:ph type="dt" idx="11"/>
          </p:nvPr>
        </p:nvSpPr>
        <p:spPr/>
        <p:txBody>
          <a:bodyPr/>
          <a:lstStyle/>
          <a:p>
            <a:pPr>
              <a:defRPr/>
            </a:pPr>
            <a:fld id="{E06B5F55-DA4B-4BC3-B7AB-2A3E1D599185}" type="datetime1">
              <a:rPr lang="en-US" smtClean="0"/>
              <a:pPr>
                <a:defRPr/>
              </a:pPr>
              <a:t>5/24/2017</a:t>
            </a:fld>
            <a:endParaRPr lang="en-US" dirty="0"/>
          </a:p>
        </p:txBody>
      </p:sp>
    </p:spTree>
    <p:extLst>
      <p:ext uri="{BB962C8B-B14F-4D97-AF65-F5344CB8AC3E}">
        <p14:creationId xmlns:p14="http://schemas.microsoft.com/office/powerpoint/2010/main" val="388365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4E7652-46AF-4259-BAE2-54978EA077CD}" type="slidenum">
              <a:rPr lang="en-US" smtClean="0"/>
              <a:pPr/>
              <a:t>6</a:t>
            </a:fld>
            <a:endParaRPr lang="en-US" dirty="0"/>
          </a:p>
        </p:txBody>
      </p:sp>
      <p:sp>
        <p:nvSpPr>
          <p:cNvPr id="5" name="Date Placeholder 4"/>
          <p:cNvSpPr>
            <a:spLocks noGrp="1"/>
          </p:cNvSpPr>
          <p:nvPr>
            <p:ph type="dt" idx="11"/>
          </p:nvPr>
        </p:nvSpPr>
        <p:spPr/>
        <p:txBody>
          <a:bodyPr/>
          <a:lstStyle/>
          <a:p>
            <a:pPr>
              <a:defRPr/>
            </a:pPr>
            <a:fld id="{E06B5F55-DA4B-4BC3-B7AB-2A3E1D599185}" type="datetime1">
              <a:rPr lang="en-US" smtClean="0"/>
              <a:pPr>
                <a:defRPr/>
              </a:pPr>
              <a:t>5/24/2017</a:t>
            </a:fld>
            <a:endParaRPr lang="en-US" dirty="0"/>
          </a:p>
        </p:txBody>
      </p:sp>
    </p:spTree>
    <p:extLst>
      <p:ext uri="{BB962C8B-B14F-4D97-AF65-F5344CB8AC3E}">
        <p14:creationId xmlns:p14="http://schemas.microsoft.com/office/powerpoint/2010/main" val="3470767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4E7652-46AF-4259-BAE2-54978EA077CD}" type="slidenum">
              <a:rPr lang="en-US" smtClean="0"/>
              <a:pPr/>
              <a:t>7</a:t>
            </a:fld>
            <a:endParaRPr lang="en-US" dirty="0"/>
          </a:p>
        </p:txBody>
      </p:sp>
      <p:sp>
        <p:nvSpPr>
          <p:cNvPr id="5" name="Date Placeholder 4"/>
          <p:cNvSpPr>
            <a:spLocks noGrp="1"/>
          </p:cNvSpPr>
          <p:nvPr>
            <p:ph type="dt" idx="11"/>
          </p:nvPr>
        </p:nvSpPr>
        <p:spPr/>
        <p:txBody>
          <a:bodyPr/>
          <a:lstStyle/>
          <a:p>
            <a:pPr>
              <a:defRPr/>
            </a:pPr>
            <a:fld id="{E06B5F55-DA4B-4BC3-B7AB-2A3E1D599185}" type="datetime1">
              <a:rPr lang="en-US" smtClean="0"/>
              <a:pPr>
                <a:defRPr/>
              </a:pPr>
              <a:t>5/24/2017</a:t>
            </a:fld>
            <a:endParaRPr lang="en-US" dirty="0"/>
          </a:p>
        </p:txBody>
      </p:sp>
    </p:spTree>
    <p:extLst>
      <p:ext uri="{BB962C8B-B14F-4D97-AF65-F5344CB8AC3E}">
        <p14:creationId xmlns:p14="http://schemas.microsoft.com/office/powerpoint/2010/main" val="3262262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4E7652-46AF-4259-BAE2-54978EA077CD}" type="slidenum">
              <a:rPr lang="en-US" smtClean="0"/>
              <a:pPr/>
              <a:t>8</a:t>
            </a:fld>
            <a:endParaRPr lang="en-US" dirty="0"/>
          </a:p>
        </p:txBody>
      </p:sp>
      <p:sp>
        <p:nvSpPr>
          <p:cNvPr id="5" name="Date Placeholder 4"/>
          <p:cNvSpPr>
            <a:spLocks noGrp="1"/>
          </p:cNvSpPr>
          <p:nvPr>
            <p:ph type="dt" idx="11"/>
          </p:nvPr>
        </p:nvSpPr>
        <p:spPr/>
        <p:txBody>
          <a:bodyPr/>
          <a:lstStyle/>
          <a:p>
            <a:pPr>
              <a:defRPr/>
            </a:pPr>
            <a:fld id="{E06B5F55-DA4B-4BC3-B7AB-2A3E1D599185}" type="datetime1">
              <a:rPr lang="en-US" smtClean="0"/>
              <a:pPr>
                <a:defRPr/>
              </a:pPr>
              <a:t>5/24/2017</a:t>
            </a:fld>
            <a:endParaRPr lang="en-US" dirty="0"/>
          </a:p>
        </p:txBody>
      </p:sp>
    </p:spTree>
    <p:extLst>
      <p:ext uri="{BB962C8B-B14F-4D97-AF65-F5344CB8AC3E}">
        <p14:creationId xmlns:p14="http://schemas.microsoft.com/office/powerpoint/2010/main" val="3020455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xfrm>
            <a:off x="1181100" y="690563"/>
            <a:ext cx="4618038" cy="3465512"/>
          </a:xfrm>
          <a:ln/>
        </p:spPr>
      </p:sp>
      <p:sp>
        <p:nvSpPr>
          <p:cNvPr id="106499" name="Notes Placeholder 2"/>
          <p:cNvSpPr>
            <a:spLocks noGrp="1"/>
          </p:cNvSpPr>
          <p:nvPr>
            <p:ph type="body" idx="1"/>
          </p:nvPr>
        </p:nvSpPr>
        <p:spPr>
          <a:noFill/>
          <a:ln/>
        </p:spPr>
        <p:txBody>
          <a:bodyPr/>
          <a:lstStyle/>
          <a:p>
            <a:pPr eaLnBrk="1" hangingPunct="1"/>
            <a:endParaRPr lang="en-US" dirty="0"/>
          </a:p>
        </p:txBody>
      </p:sp>
      <p:sp>
        <p:nvSpPr>
          <p:cNvPr id="106500" name="Slide Number Placeholder 3"/>
          <p:cNvSpPr>
            <a:spLocks noGrp="1"/>
          </p:cNvSpPr>
          <p:nvPr>
            <p:ph type="sldNum" sz="quarter" idx="5"/>
          </p:nvPr>
        </p:nvSpPr>
        <p:spPr>
          <a:noFill/>
        </p:spPr>
        <p:txBody>
          <a:bodyPr/>
          <a:lstStyle/>
          <a:p>
            <a:fld id="{45ECFCED-0192-4BFD-8EEF-06F8E3A40F82}" type="slidenum">
              <a:rPr lang="en-US" smtClean="0">
                <a:cs typeface="Arial" charset="0"/>
              </a:rPr>
              <a:pPr/>
              <a:t>9</a:t>
            </a:fld>
            <a:endParaRPr lang="en-US" dirty="0">
              <a:cs typeface="Arial" charset="0"/>
            </a:endParaRPr>
          </a:p>
        </p:txBody>
      </p:sp>
    </p:spTree>
    <p:extLst>
      <p:ext uri="{BB962C8B-B14F-4D97-AF65-F5344CB8AC3E}">
        <p14:creationId xmlns:p14="http://schemas.microsoft.com/office/powerpoint/2010/main" val="1850594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xfrm>
            <a:off x="1181100" y="690563"/>
            <a:ext cx="4618038" cy="3465512"/>
          </a:xfrm>
          <a:ln/>
        </p:spPr>
      </p:sp>
      <p:sp>
        <p:nvSpPr>
          <p:cNvPr id="106499" name="Notes Placeholder 2"/>
          <p:cNvSpPr>
            <a:spLocks noGrp="1"/>
          </p:cNvSpPr>
          <p:nvPr>
            <p:ph type="body" idx="1"/>
          </p:nvPr>
        </p:nvSpPr>
        <p:spPr>
          <a:noFill/>
          <a:ln/>
        </p:spPr>
        <p:txBody>
          <a:bodyPr/>
          <a:lstStyle/>
          <a:p>
            <a:pPr eaLnBrk="1" hangingPunct="1"/>
            <a:endParaRPr lang="en-US" dirty="0"/>
          </a:p>
        </p:txBody>
      </p:sp>
      <p:sp>
        <p:nvSpPr>
          <p:cNvPr id="106500" name="Slide Number Placeholder 3"/>
          <p:cNvSpPr>
            <a:spLocks noGrp="1"/>
          </p:cNvSpPr>
          <p:nvPr>
            <p:ph type="sldNum" sz="quarter" idx="5"/>
          </p:nvPr>
        </p:nvSpPr>
        <p:spPr>
          <a:noFill/>
        </p:spPr>
        <p:txBody>
          <a:bodyPr/>
          <a:lstStyle/>
          <a:p>
            <a:fld id="{45ECFCED-0192-4BFD-8EEF-06F8E3A40F82}" type="slidenum">
              <a:rPr lang="en-US" smtClean="0">
                <a:cs typeface="Arial" charset="0"/>
              </a:rPr>
              <a:pPr/>
              <a:t>12</a:t>
            </a:fld>
            <a:endParaRPr lang="en-US" dirty="0">
              <a:cs typeface="Arial" charset="0"/>
            </a:endParaRPr>
          </a:p>
        </p:txBody>
      </p:sp>
    </p:spTree>
    <p:extLst>
      <p:ext uri="{BB962C8B-B14F-4D97-AF65-F5344CB8AC3E}">
        <p14:creationId xmlns:p14="http://schemas.microsoft.com/office/powerpoint/2010/main" val="194868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9"/>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lIns="91421" tIns="45710" rIns="91421" bIns="45710"/>
          <a:lstStyle/>
          <a:p>
            <a:pPr>
              <a:defRPr/>
            </a:pPr>
            <a:endParaRPr lang="en-US" dirty="0"/>
          </a:p>
        </p:txBody>
      </p:sp>
      <p:sp>
        <p:nvSpPr>
          <p:cNvPr id="5" name="Freeform 4"/>
          <p:cNvSpPr>
            <a:spLocks/>
          </p:cNvSpPr>
          <p:nvPr/>
        </p:nvSpPr>
        <p:spPr bwMode="auto">
          <a:xfrm>
            <a:off x="6105528" y="0"/>
            <a:ext cx="3038476"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lIns="91421" tIns="45710" rIns="91421" bIns="45710"/>
          <a:lstStyle/>
          <a:p>
            <a:pPr>
              <a:defRPr/>
            </a:pPr>
            <a:endParaRPr lang="en-US" dirty="0"/>
          </a:p>
        </p:txBody>
      </p:sp>
      <p:sp>
        <p:nvSpPr>
          <p:cNvPr id="9" name="Title 8"/>
          <p:cNvSpPr>
            <a:spLocks noGrp="1"/>
          </p:cNvSpPr>
          <p:nvPr>
            <p:ph type="ctrTitle"/>
          </p:nvPr>
        </p:nvSpPr>
        <p:spPr>
          <a:xfrm>
            <a:off x="429065"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17" name="Subtitle 16"/>
          <p:cNvSpPr>
            <a:spLocks noGrp="1"/>
          </p:cNvSpPr>
          <p:nvPr>
            <p:ph type="subTitle" idx="1"/>
          </p:nvPr>
        </p:nvSpPr>
        <p:spPr>
          <a:xfrm>
            <a:off x="433052" y="1544813"/>
            <a:ext cx="6480048" cy="1752600"/>
          </a:xfrm>
        </p:spPr>
        <p:txBody>
          <a:bodyPr tIns="0" rIns="45710" bIns="0" anchor="b">
            <a:normAutofit/>
          </a:bodyPr>
          <a:lstStyle>
            <a:lvl1pPr marL="0" indent="0" algn="r">
              <a:buNone/>
              <a:defRPr sz="2000">
                <a:solidFill>
                  <a:schemeClr val="tx1"/>
                </a:solidFill>
                <a:effectLst/>
              </a:defRPr>
            </a:lvl1pPr>
            <a:lvl2pPr marL="457103" indent="0" algn="ctr">
              <a:buNone/>
            </a:lvl2pPr>
            <a:lvl3pPr marL="914207" indent="0" algn="ctr">
              <a:buNone/>
            </a:lvl3pPr>
            <a:lvl4pPr marL="1371309" indent="0" algn="ctr">
              <a:buNone/>
            </a:lvl4pPr>
            <a:lvl5pPr marL="1828414" indent="0" algn="ctr">
              <a:buNone/>
            </a:lvl5pPr>
            <a:lvl6pPr marL="2285517" indent="0" algn="ctr">
              <a:buNone/>
            </a:lvl6pPr>
            <a:lvl7pPr marL="2742621" indent="0" algn="ctr">
              <a:buNone/>
            </a:lvl7pPr>
            <a:lvl8pPr marL="3199724" indent="0" algn="ctr">
              <a:buNone/>
            </a:lvl8pPr>
            <a:lvl9pPr marL="3656828" indent="0" algn="ctr">
              <a:buNone/>
            </a:lvl9pPr>
          </a:lstStyle>
          <a:p>
            <a:r>
              <a:rPr lang="en-US"/>
              <a:t>Click to edit Master subtitle style</a:t>
            </a:r>
          </a:p>
        </p:txBody>
      </p:sp>
      <p:sp>
        <p:nvSpPr>
          <p:cNvPr id="6" name="Date Placeholder 29"/>
          <p:cNvSpPr>
            <a:spLocks noGrp="1"/>
          </p:cNvSpPr>
          <p:nvPr>
            <p:ph type="dt" sz="half" idx="10"/>
          </p:nvPr>
        </p:nvSpPr>
        <p:spPr/>
        <p:txBody>
          <a:bodyPr/>
          <a:lstStyle>
            <a:lvl1pPr>
              <a:defRPr/>
            </a:lvl1pPr>
          </a:lstStyle>
          <a:p>
            <a:pPr>
              <a:defRPr/>
            </a:pPr>
            <a:r>
              <a:rPr lang="en-US"/>
              <a:t>5/23/2017</a:t>
            </a:r>
            <a:endParaRPr lang="en-US" dirty="0"/>
          </a:p>
        </p:txBody>
      </p:sp>
      <p:sp>
        <p:nvSpPr>
          <p:cNvPr id="7" name="Footer Placeholder 18"/>
          <p:cNvSpPr>
            <a:spLocks noGrp="1"/>
          </p:cNvSpPr>
          <p:nvPr>
            <p:ph type="ftr" sz="quarter" idx="11"/>
          </p:nvPr>
        </p:nvSpPr>
        <p:spPr/>
        <p:txBody>
          <a:bodyPr/>
          <a:lstStyle>
            <a:lvl1pPr>
              <a:defRPr/>
            </a:lvl1pPr>
          </a:lstStyle>
          <a:p>
            <a:pPr>
              <a:defRPr/>
            </a:pPr>
            <a:r>
              <a:rPr lang="en-US"/>
              <a:t>2017-05-23 Final Budget</a:t>
            </a:r>
            <a:endParaRPr lang="en-US" dirty="0"/>
          </a:p>
        </p:txBody>
      </p:sp>
      <p:sp>
        <p:nvSpPr>
          <p:cNvPr id="8" name="Slide Number Placeholder 26"/>
          <p:cNvSpPr>
            <a:spLocks noGrp="1"/>
          </p:cNvSpPr>
          <p:nvPr>
            <p:ph type="sldNum" sz="quarter" idx="12"/>
          </p:nvPr>
        </p:nvSpPr>
        <p:spPr>
          <a:xfrm>
            <a:off x="7162800" y="6421441"/>
            <a:ext cx="1752600" cy="365125"/>
          </a:xfrm>
        </p:spPr>
        <p:txBody>
          <a:bodyPr/>
          <a:lstStyle>
            <a:lvl1pPr>
              <a:defRPr/>
            </a:lvl1pPr>
          </a:lstStyle>
          <a:p>
            <a:pPr>
              <a:defRPr/>
            </a:pPr>
            <a:fld id="{A9E9015C-5062-47F0-AF14-331D21475CC7}"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r>
              <a:rPr lang="en-US"/>
              <a:t>5/23/2017</a:t>
            </a: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a:t>2017-05-23 Final Budget</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90688F27-CA0A-45DE-A11A-265D5E94A46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r>
              <a:rPr lang="en-US"/>
              <a:t>5/23/2017</a:t>
            </a: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a:t>2017-05-23 Final Budget</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12816077-F039-42F0-B5FE-6E9C8D9B4FF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81000" y="1411553"/>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1"/>
          </p:nvPr>
        </p:nvSpPr>
        <p:spPr/>
        <p:txBody>
          <a:bodyPr/>
          <a:lstStyle>
            <a:lvl1pPr>
              <a:defRPr>
                <a:solidFill>
                  <a:schemeClr val="tx1"/>
                </a:solidFill>
              </a:defRPr>
            </a:lvl1pPr>
          </a:lstStyle>
          <a:p>
            <a:r>
              <a:rPr lang="en-US"/>
              <a:t>5/23/2017</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9756873C-8DD0-4DCB-900A-F5912E1F7E5B}" type="slidenum">
              <a:rPr lang="en-US" smtClean="0"/>
              <a:pPr/>
              <a:t>‹#›</a:t>
            </a:fld>
            <a:endParaRPr lang="en-US" dirty="0"/>
          </a:p>
        </p:txBody>
      </p:sp>
      <p:sp>
        <p:nvSpPr>
          <p:cNvPr id="8" name="Footer Placeholder 21"/>
          <p:cNvSpPr>
            <a:spLocks noGrp="1"/>
          </p:cNvSpPr>
          <p:nvPr>
            <p:ph type="ftr" sz="quarter" idx="3"/>
          </p:nvPr>
        </p:nvSpPr>
        <p:spPr>
          <a:xfrm>
            <a:off x="3505201" y="6416678"/>
            <a:ext cx="2895600" cy="365125"/>
          </a:xfrm>
          <a:prstGeom prst="rect">
            <a:avLst/>
          </a:prstGeom>
        </p:spPr>
        <p:txBody>
          <a:bodyPr vert="horz" lIns="0" rIns="0" bIns="0" anchor="b"/>
          <a:lstStyle>
            <a:lvl1pPr algn="ctr" eaLnBrk="1" latinLnBrk="0" hangingPunct="1">
              <a:defRPr kumimoji="0" sz="1000" smtClean="0">
                <a:solidFill>
                  <a:schemeClr val="tx1"/>
                </a:solidFill>
              </a:defRPr>
            </a:lvl1pPr>
          </a:lstStyle>
          <a:p>
            <a:pPr>
              <a:defRPr/>
            </a:pPr>
            <a:r>
              <a:rPr lang="en-US"/>
              <a:t>2017-05-23 Final Budget</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1168400" y="1946275"/>
            <a:ext cx="7773988" cy="4114800"/>
          </a:xfrm>
        </p:spPr>
        <p:txBody>
          <a:bodyPr>
            <a:normAutofit/>
          </a:bodyPr>
          <a:lstStyle/>
          <a:p>
            <a:pPr lvl="0"/>
            <a:endParaRPr lang="en-US" noProof="0" dirty="0"/>
          </a:p>
        </p:txBody>
      </p:sp>
      <p:sp>
        <p:nvSpPr>
          <p:cNvPr id="4" name="Rectangle 35"/>
          <p:cNvSpPr>
            <a:spLocks noGrp="1" noChangeArrowheads="1"/>
          </p:cNvSpPr>
          <p:nvPr>
            <p:ph type="dt" sz="half" idx="10"/>
          </p:nvPr>
        </p:nvSpPr>
        <p:spPr/>
        <p:txBody>
          <a:bodyPr/>
          <a:lstStyle>
            <a:lvl1pPr>
              <a:defRPr>
                <a:solidFill>
                  <a:schemeClr val="tx1"/>
                </a:solidFill>
              </a:defRPr>
            </a:lvl1pPr>
          </a:lstStyle>
          <a:p>
            <a:pPr>
              <a:defRPr/>
            </a:pPr>
            <a:r>
              <a:rPr lang="en-US"/>
              <a:t>5/23/2017</a:t>
            </a:r>
            <a:endParaRPr lang="en-US" dirty="0"/>
          </a:p>
        </p:txBody>
      </p:sp>
      <p:sp>
        <p:nvSpPr>
          <p:cNvPr id="5" name="Rectangle 36"/>
          <p:cNvSpPr>
            <a:spLocks noGrp="1" noChangeArrowheads="1"/>
          </p:cNvSpPr>
          <p:nvPr>
            <p:ph type="ftr" sz="quarter" idx="11"/>
          </p:nvPr>
        </p:nvSpPr>
        <p:spPr/>
        <p:txBody>
          <a:bodyPr/>
          <a:lstStyle>
            <a:lvl1pPr>
              <a:defRPr>
                <a:solidFill>
                  <a:schemeClr val="tx1"/>
                </a:solidFill>
              </a:defRPr>
            </a:lvl1pPr>
          </a:lstStyle>
          <a:p>
            <a:pPr>
              <a:defRPr/>
            </a:pPr>
            <a:r>
              <a:rPr lang="en-US"/>
              <a:t>2017-05-23 Final Budget</a:t>
            </a:r>
            <a:endParaRPr lang="en-US" dirty="0"/>
          </a:p>
        </p:txBody>
      </p:sp>
      <p:sp>
        <p:nvSpPr>
          <p:cNvPr id="6" name="Rectangle 37"/>
          <p:cNvSpPr>
            <a:spLocks noGrp="1" noChangeArrowheads="1"/>
          </p:cNvSpPr>
          <p:nvPr>
            <p:ph type="sldNum" sz="quarter" idx="12"/>
          </p:nvPr>
        </p:nvSpPr>
        <p:spPr/>
        <p:txBody>
          <a:bodyPr/>
          <a:lstStyle>
            <a:lvl1pPr>
              <a:defRPr>
                <a:solidFill>
                  <a:schemeClr val="tx1"/>
                </a:solidFill>
              </a:defRPr>
            </a:lvl1pPr>
          </a:lstStyle>
          <a:p>
            <a:pPr>
              <a:defRPr/>
            </a:pPr>
            <a:fld id="{4D1CE930-8B14-49F1-BCF0-361803127E13}" type="slidenum">
              <a:rPr lang="en-US" smtClean="0"/>
              <a:pPr>
                <a:defRPr/>
              </a:pPr>
              <a:t>‹#›</a:t>
            </a:fld>
            <a:endParaRPr lang="en-US" dirty="0"/>
          </a:p>
        </p:txBody>
      </p:sp>
    </p:spTree>
    <p:extLst>
      <p:ext uri="{BB962C8B-B14F-4D97-AF65-F5344CB8AC3E}">
        <p14:creationId xmlns:p14="http://schemas.microsoft.com/office/powerpoint/2010/main" val="3196303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solidFill>
                  <a:schemeClr val="tx1"/>
                </a:solidFill>
              </a:defRPr>
            </a:lvl1pPr>
          </a:lstStyle>
          <a:p>
            <a:pPr>
              <a:defRPr/>
            </a:pPr>
            <a:r>
              <a:rPr lang="en-US"/>
              <a:t>5/23/2017</a:t>
            </a:r>
            <a:endParaRPr lang="en-US" dirty="0"/>
          </a:p>
        </p:txBody>
      </p:sp>
      <p:sp>
        <p:nvSpPr>
          <p:cNvPr id="5" name="Footer Placeholder 21"/>
          <p:cNvSpPr>
            <a:spLocks noGrp="1"/>
          </p:cNvSpPr>
          <p:nvPr>
            <p:ph type="ftr" sz="quarter" idx="11"/>
          </p:nvPr>
        </p:nvSpPr>
        <p:spPr/>
        <p:txBody>
          <a:bodyPr/>
          <a:lstStyle>
            <a:lvl1pPr>
              <a:defRPr>
                <a:solidFill>
                  <a:schemeClr val="tx1"/>
                </a:solidFill>
              </a:defRPr>
            </a:lvl1pPr>
          </a:lstStyle>
          <a:p>
            <a:pPr>
              <a:defRPr/>
            </a:pPr>
            <a:r>
              <a:rPr lang="en-US"/>
              <a:t>2017-05-23 Final Budget</a:t>
            </a:r>
            <a:endParaRPr lang="en-US" dirty="0"/>
          </a:p>
        </p:txBody>
      </p:sp>
      <p:sp>
        <p:nvSpPr>
          <p:cNvPr id="6" name="Slide Number Placeholder 17"/>
          <p:cNvSpPr>
            <a:spLocks noGrp="1"/>
          </p:cNvSpPr>
          <p:nvPr>
            <p:ph type="sldNum" sz="quarter" idx="12"/>
          </p:nvPr>
        </p:nvSpPr>
        <p:spPr>
          <a:xfrm>
            <a:off x="7086601" y="6421441"/>
            <a:ext cx="1828800" cy="365125"/>
          </a:xfrm>
        </p:spPr>
        <p:txBody>
          <a:bodyPr/>
          <a:lstStyle>
            <a:lvl1pPr>
              <a:defRPr>
                <a:solidFill>
                  <a:schemeClr val="tx1"/>
                </a:solidFill>
              </a:defRPr>
            </a:lvl1pPr>
          </a:lstStyle>
          <a:p>
            <a:pPr>
              <a:defRPr/>
            </a:pPr>
            <a:fld id="{D58E4847-2081-4C3D-9A88-17458829CF10}"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0" y="4751389"/>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lIns="91421" tIns="45710" rIns="91421" bIns="45710"/>
          <a:lstStyle/>
          <a:p>
            <a:pPr>
              <a:defRPr/>
            </a:pPr>
            <a:endParaRPr lang="en-US" dirty="0"/>
          </a:p>
        </p:txBody>
      </p:sp>
      <p:sp>
        <p:nvSpPr>
          <p:cNvPr id="5" name="Freeform 4"/>
          <p:cNvSpPr>
            <a:spLocks/>
          </p:cNvSpPr>
          <p:nvPr/>
        </p:nvSpPr>
        <p:spPr bwMode="auto">
          <a:xfrm>
            <a:off x="6105528" y="0"/>
            <a:ext cx="3038476"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lIns="91421" tIns="45710" rIns="91421" bIns="45710"/>
          <a:lstStyle/>
          <a:p>
            <a:pPr>
              <a:defRPr/>
            </a:pPr>
            <a:endParaRPr lang="en-US" dirty="0"/>
          </a:p>
        </p:txBody>
      </p:sp>
      <p:sp>
        <p:nvSpPr>
          <p:cNvPr id="2" name="Title 1"/>
          <p:cNvSpPr>
            <a:spLocks noGrp="1"/>
          </p:cNvSpPr>
          <p:nvPr>
            <p:ph type="title"/>
          </p:nvPr>
        </p:nvSpPr>
        <p:spPr>
          <a:xfrm>
            <a:off x="685800" y="3583840"/>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3" name="Text Placeholder 2"/>
          <p:cNvSpPr>
            <a:spLocks noGrp="1"/>
          </p:cNvSpPr>
          <p:nvPr>
            <p:ph type="body" idx="1"/>
          </p:nvPr>
        </p:nvSpPr>
        <p:spPr>
          <a:xfrm>
            <a:off x="685800" y="2485801"/>
            <a:ext cx="6629400" cy="1066688"/>
          </a:xfrm>
        </p:spPr>
        <p:txBody>
          <a:bodyPr lIns="45710" tIns="0" rIns="45710" bIns="0" anchor="b"/>
          <a:lstStyle>
            <a:lvl1pPr marL="0" indent="0" algn="l">
              <a:buNone/>
              <a:defRPr sz="2000">
                <a:solidFill>
                  <a:schemeClr val="tx1"/>
                </a:solidFill>
                <a:effectLst/>
              </a:defRPr>
            </a:lvl1pPr>
            <a:lvl2pPr>
              <a:buNone/>
              <a:defRPr sz="17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r>
              <a:rPr lang="en-US"/>
              <a:t>5/23/2017</a:t>
            </a:r>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a:t>2017-05-23 Final Budget</a:t>
            </a: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E4532A65-5683-4871-9A85-5D9914F323BB}"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a:t>Click to edit Master title style</a:t>
            </a:r>
          </a:p>
        </p:txBody>
      </p:sp>
      <p:sp>
        <p:nvSpPr>
          <p:cNvPr id="3" name="Content Placeholder 2"/>
          <p:cNvSpPr>
            <a:spLocks noGrp="1"/>
          </p:cNvSpPr>
          <p:nvPr>
            <p:ph sz="half" idx="1"/>
          </p:nvPr>
        </p:nvSpPr>
        <p:spPr>
          <a:xfrm>
            <a:off x="457200" y="1600202"/>
            <a:ext cx="3657600" cy="4525963"/>
          </a:xfrm>
        </p:spPr>
        <p:txBody>
          <a:bodyPr/>
          <a:lstStyle>
            <a:lvl1pPr>
              <a:defRPr sz="2600"/>
            </a:lvl1pPr>
            <a:lvl2pPr>
              <a:defRPr sz="2200"/>
            </a:lvl2pPr>
            <a:lvl3pPr>
              <a:defRPr sz="20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67200" y="1600202"/>
            <a:ext cx="3657600" cy="4525963"/>
          </a:xfrm>
        </p:spPr>
        <p:txBody>
          <a:bodyPr/>
          <a:lstStyle>
            <a:lvl1pPr>
              <a:defRPr sz="2600"/>
            </a:lvl1pPr>
            <a:lvl2pPr>
              <a:defRPr sz="2200"/>
            </a:lvl2pPr>
            <a:lvl3pPr>
              <a:defRPr sz="20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solidFill>
                  <a:schemeClr val="tx1"/>
                </a:solidFill>
              </a:defRPr>
            </a:lvl1pPr>
          </a:lstStyle>
          <a:p>
            <a:pPr>
              <a:defRPr/>
            </a:pPr>
            <a:r>
              <a:rPr lang="en-US"/>
              <a:t>5/23/2017</a:t>
            </a:r>
            <a:endParaRPr lang="en-US" dirty="0"/>
          </a:p>
        </p:txBody>
      </p:sp>
      <p:sp>
        <p:nvSpPr>
          <p:cNvPr id="6" name="Footer Placeholder 21"/>
          <p:cNvSpPr>
            <a:spLocks noGrp="1"/>
          </p:cNvSpPr>
          <p:nvPr>
            <p:ph type="ftr" sz="quarter" idx="11"/>
          </p:nvPr>
        </p:nvSpPr>
        <p:spPr/>
        <p:txBody>
          <a:bodyPr/>
          <a:lstStyle>
            <a:lvl1pPr>
              <a:defRPr>
                <a:solidFill>
                  <a:schemeClr val="tx1"/>
                </a:solidFill>
              </a:defRPr>
            </a:lvl1pPr>
          </a:lstStyle>
          <a:p>
            <a:pPr>
              <a:defRPr/>
            </a:pPr>
            <a:r>
              <a:rPr lang="en-US"/>
              <a:t>2017-05-23 Final Budget</a:t>
            </a:r>
            <a:endParaRPr lang="en-US" dirty="0"/>
          </a:p>
        </p:txBody>
      </p:sp>
      <p:sp>
        <p:nvSpPr>
          <p:cNvPr id="7" name="Slide Number Placeholder 17"/>
          <p:cNvSpPr>
            <a:spLocks noGrp="1"/>
          </p:cNvSpPr>
          <p:nvPr>
            <p:ph type="sldNum" sz="quarter" idx="12"/>
          </p:nvPr>
        </p:nvSpPr>
        <p:spPr>
          <a:xfrm>
            <a:off x="7467601" y="6421441"/>
            <a:ext cx="1447800" cy="365125"/>
          </a:xfrm>
        </p:spPr>
        <p:txBody>
          <a:bodyPr/>
          <a:lstStyle>
            <a:lvl1pPr>
              <a:defRPr>
                <a:solidFill>
                  <a:schemeClr val="tx1"/>
                </a:solidFill>
              </a:defRPr>
            </a:lvl1pPr>
          </a:lstStyle>
          <a:p>
            <a:pPr>
              <a:defRPr/>
            </a:pPr>
            <a:fld id="{BE11D0BE-346E-4B1F-A9DC-582CB94E6488}"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5486400"/>
            <a:ext cx="4040188" cy="838200"/>
          </a:xfrm>
        </p:spPr>
        <p:txBody>
          <a:bodyPr/>
          <a:lstStyle>
            <a:lvl1pPr marL="0" indent="0">
              <a:buNone/>
              <a:defRPr sz="2400" b="1">
                <a:solidFill>
                  <a:schemeClr val="accent1"/>
                </a:solidFill>
              </a:defRPr>
            </a:lvl1pPr>
            <a:lvl2pPr>
              <a:buNone/>
              <a:defRPr sz="2000" b="1"/>
            </a:lvl2pPr>
            <a:lvl3pPr>
              <a:buNone/>
              <a:defRPr sz="17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6" y="5486400"/>
            <a:ext cx="4041776" cy="838200"/>
          </a:xfrm>
        </p:spPr>
        <p:txBody>
          <a:bodyPr/>
          <a:lstStyle>
            <a:lvl1pPr marL="0" indent="0">
              <a:buNone/>
              <a:defRPr sz="2400" b="1">
                <a:solidFill>
                  <a:schemeClr val="accent1"/>
                </a:solidFill>
              </a:defRPr>
            </a:lvl1pPr>
            <a:lvl2pPr>
              <a:buNone/>
              <a:defRPr sz="2000" b="1"/>
            </a:lvl2pPr>
            <a:lvl3pPr>
              <a:buNone/>
              <a:defRPr sz="17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2" y="1516913"/>
            <a:ext cx="4040188" cy="3941763"/>
          </a:xfrm>
        </p:spPr>
        <p:txBody>
          <a:bodyPr/>
          <a:lstStyle>
            <a:lvl1pPr>
              <a:defRPr sz="2400"/>
            </a:lvl1pPr>
            <a:lvl2pPr>
              <a:defRPr sz="2000"/>
            </a:lvl2pPr>
            <a:lvl3pPr>
              <a:defRPr sz="17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1516913"/>
            <a:ext cx="4041776" cy="3941763"/>
          </a:xfrm>
        </p:spPr>
        <p:txBody>
          <a:bodyPr/>
          <a:lstStyle>
            <a:lvl1pPr>
              <a:defRPr sz="2400"/>
            </a:lvl1pPr>
            <a:lvl2pPr>
              <a:defRPr sz="2000"/>
            </a:lvl2pPr>
            <a:lvl3pPr>
              <a:defRPr sz="17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r>
              <a:rPr lang="en-US"/>
              <a:t>5/23/2017</a:t>
            </a:r>
            <a:endParaRPr lang="en-US" dirty="0"/>
          </a:p>
        </p:txBody>
      </p:sp>
      <p:sp>
        <p:nvSpPr>
          <p:cNvPr id="8" name="Footer Placeholder 7"/>
          <p:cNvSpPr>
            <a:spLocks noGrp="1"/>
          </p:cNvSpPr>
          <p:nvPr>
            <p:ph type="ftr" sz="quarter" idx="11"/>
          </p:nvPr>
        </p:nvSpPr>
        <p:spPr/>
        <p:txBody>
          <a:bodyPr/>
          <a:lstStyle>
            <a:lvl1pPr>
              <a:defRPr/>
            </a:lvl1pPr>
          </a:lstStyle>
          <a:p>
            <a:pPr>
              <a:defRPr/>
            </a:pPr>
            <a:r>
              <a:rPr lang="en-US"/>
              <a:t>2017-05-23 Final Budget</a:t>
            </a: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D6D6BA5C-0FEE-47C7-9F9C-A2668E9C27A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r>
              <a:rPr lang="en-US"/>
              <a:t>5/23/2017</a:t>
            </a:r>
            <a:endParaRPr lang="en-US" dirty="0"/>
          </a:p>
        </p:txBody>
      </p:sp>
      <p:sp>
        <p:nvSpPr>
          <p:cNvPr id="4" name="Footer Placeholder 21"/>
          <p:cNvSpPr>
            <a:spLocks noGrp="1"/>
          </p:cNvSpPr>
          <p:nvPr>
            <p:ph type="ftr" sz="quarter" idx="11"/>
          </p:nvPr>
        </p:nvSpPr>
        <p:spPr/>
        <p:txBody>
          <a:bodyPr/>
          <a:lstStyle>
            <a:lvl1pPr>
              <a:defRPr/>
            </a:lvl1pPr>
          </a:lstStyle>
          <a:p>
            <a:pPr>
              <a:defRPr/>
            </a:pPr>
            <a:r>
              <a:rPr lang="en-US"/>
              <a:t>2017-05-23 Final Budget</a:t>
            </a:r>
            <a:endParaRPr lang="en-US" dirty="0"/>
          </a:p>
        </p:txBody>
      </p:sp>
      <p:sp>
        <p:nvSpPr>
          <p:cNvPr id="5" name="Slide Number Placeholder 17"/>
          <p:cNvSpPr>
            <a:spLocks noGrp="1"/>
          </p:cNvSpPr>
          <p:nvPr>
            <p:ph type="sldNum" sz="quarter" idx="12"/>
          </p:nvPr>
        </p:nvSpPr>
        <p:spPr/>
        <p:txBody>
          <a:bodyPr/>
          <a:lstStyle>
            <a:lvl1pPr>
              <a:defRPr/>
            </a:lvl1pPr>
          </a:lstStyle>
          <a:p>
            <a:pPr>
              <a:defRPr/>
            </a:pPr>
            <a:fld id="{4D659392-2282-4E42-9481-D5947E1AA3B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r>
              <a:rPr lang="en-US"/>
              <a:t>5/23/2017</a:t>
            </a:r>
            <a:endParaRPr lang="en-US" dirty="0"/>
          </a:p>
        </p:txBody>
      </p:sp>
      <p:sp>
        <p:nvSpPr>
          <p:cNvPr id="3" name="Footer Placeholder 21"/>
          <p:cNvSpPr>
            <a:spLocks noGrp="1"/>
          </p:cNvSpPr>
          <p:nvPr>
            <p:ph type="ftr" sz="quarter" idx="11"/>
          </p:nvPr>
        </p:nvSpPr>
        <p:spPr/>
        <p:txBody>
          <a:bodyPr/>
          <a:lstStyle>
            <a:lvl1pPr>
              <a:defRPr/>
            </a:lvl1pPr>
          </a:lstStyle>
          <a:p>
            <a:pPr>
              <a:defRPr/>
            </a:pPr>
            <a:r>
              <a:rPr lang="en-US"/>
              <a:t>2017-05-23 Final Budget</a:t>
            </a: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F85E70AB-3E8B-44AA-935D-198213DDD2B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30"/>
            <a:ext cx="3200400" cy="730250"/>
          </a:xfrm>
        </p:spPr>
        <p:txBody>
          <a:bodyPr tIns="0" bIns="0" anchor="t"/>
          <a:lstStyle>
            <a:lvl1pPr algn="l">
              <a:buNone/>
              <a:defRPr sz="1700" b="1">
                <a:solidFill>
                  <a:schemeClr val="accent1"/>
                </a:solidFill>
              </a:defRPr>
            </a:lvl1pPr>
          </a:lstStyle>
          <a:p>
            <a:r>
              <a:rPr lang="en-US"/>
              <a:t>Click to edit Master title style</a:t>
            </a:r>
          </a:p>
        </p:txBody>
      </p:sp>
      <p:sp>
        <p:nvSpPr>
          <p:cNvPr id="3" name="Text Placeholder 2"/>
          <p:cNvSpPr>
            <a:spLocks noGrp="1"/>
          </p:cNvSpPr>
          <p:nvPr>
            <p:ph type="body" idx="2"/>
          </p:nvPr>
        </p:nvSpPr>
        <p:spPr>
          <a:xfrm>
            <a:off x="457200" y="214424"/>
            <a:ext cx="2743200" cy="914400"/>
          </a:xfrm>
        </p:spPr>
        <p:txBody>
          <a:bodyPr lIns="45710" tIns="0" rIns="4571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57200" y="1981201"/>
            <a:ext cx="7086600" cy="3810000"/>
          </a:xfrm>
        </p:spPr>
        <p:txBody>
          <a:bodyPr/>
          <a:lstStyle>
            <a:lvl1pPr>
              <a:defRPr sz="2800"/>
            </a:lvl1pPr>
            <a:lvl2pPr>
              <a:defRPr sz="2400"/>
            </a:lvl2pPr>
            <a:lvl3pPr>
              <a:defRPr sz="22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r>
              <a:rPr lang="en-US"/>
              <a:t>5/23/2017</a:t>
            </a:r>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a:t>2017-05-23 Final Budget</a:t>
            </a:r>
            <a:endParaRPr lang="en-US" dirty="0"/>
          </a:p>
        </p:txBody>
      </p:sp>
      <p:sp>
        <p:nvSpPr>
          <p:cNvPr id="7" name="Slide Number Placeholder 6"/>
          <p:cNvSpPr>
            <a:spLocks noGrp="1"/>
          </p:cNvSpPr>
          <p:nvPr>
            <p:ph type="sldNum" sz="quarter" idx="12"/>
          </p:nvPr>
        </p:nvSpPr>
        <p:spPr>
          <a:xfrm>
            <a:off x="8156576" y="6421441"/>
            <a:ext cx="762000" cy="365125"/>
          </a:xfrm>
        </p:spPr>
        <p:txBody>
          <a:bodyPr/>
          <a:lstStyle>
            <a:lvl1pPr>
              <a:defRPr/>
            </a:lvl1pPr>
          </a:lstStyle>
          <a:p>
            <a:pPr>
              <a:defRPr/>
            </a:pPr>
            <a:fld id="{356BE4A6-311E-487B-8991-EA641532A02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4" y="1705710"/>
            <a:ext cx="3053868" cy="1253808"/>
          </a:xfrm>
        </p:spPr>
        <p:txBody>
          <a:bodyPr anchor="b"/>
          <a:lstStyle>
            <a:lvl1pPr algn="l">
              <a:buNone/>
              <a:defRPr sz="2200" b="1">
                <a:solidFill>
                  <a:schemeClr val="accent1"/>
                </a:solidFill>
              </a:defRPr>
            </a:lvl1pPr>
          </a:lstStyle>
          <a:p>
            <a:r>
              <a:rPr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5556733" y="2998766"/>
            <a:ext cx="3053867" cy="2663483"/>
          </a:xfrm>
        </p:spPr>
        <p:txBody>
          <a:bodyPr lIns="45710" rIns="4571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a:t>5/23/2017</a:t>
            </a:r>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a:t>2017-05-23 Final Budget</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CBA70369-DE62-4BF7-8E40-1116930A750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1389"/>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lIns="91421" tIns="45710" rIns="91421" bIns="45710"/>
          <a:lstStyle/>
          <a:p>
            <a:pPr>
              <a:defRPr/>
            </a:pPr>
            <a:endParaRPr lang="en-US" dirty="0"/>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lIns="91421" tIns="45710" rIns="91421" bIns="45710"/>
          <a:lstStyle/>
          <a:p>
            <a:pPr>
              <a:defRPr/>
            </a:pPr>
            <a:endParaRPr lang="en-US" dirty="0"/>
          </a:p>
        </p:txBody>
      </p:sp>
      <p:sp>
        <p:nvSpPr>
          <p:cNvPr id="9220" name="Title Placeholder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10" tIns="45710" rIns="45710" bIns="45710" numCol="1" anchor="ctr" anchorCtr="0" compatLnSpc="1">
            <a:prstTxWarp prst="textNoShape">
              <a:avLst/>
            </a:prstTxWarp>
          </a:bodyPr>
          <a:lstStyle/>
          <a:p>
            <a:pPr lvl="0"/>
            <a:r>
              <a:rPr lang="en-US"/>
              <a:t>Click to edit Master title style</a:t>
            </a:r>
          </a:p>
        </p:txBody>
      </p:sp>
      <p:sp>
        <p:nvSpPr>
          <p:cNvPr id="9221" name="Text Placeholder 29"/>
          <p:cNvSpPr>
            <a:spLocks noGrp="1"/>
          </p:cNvSpPr>
          <p:nvPr>
            <p:ph type="body" idx="1"/>
          </p:nvPr>
        </p:nvSpPr>
        <p:spPr bwMode="auto">
          <a:xfrm>
            <a:off x="457200" y="1600202"/>
            <a:ext cx="7467600" cy="4525963"/>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421441"/>
            <a:ext cx="2133600" cy="365125"/>
          </a:xfrm>
          <a:prstGeom prst="rect">
            <a:avLst/>
          </a:prstGeom>
        </p:spPr>
        <p:txBody>
          <a:bodyPr vert="horz" lIns="91421" tIns="45710" rIns="91421" bIns="0" anchor="b"/>
          <a:lstStyle>
            <a:lvl1pPr algn="l" eaLnBrk="1" latinLnBrk="0" hangingPunct="1">
              <a:defRPr kumimoji="0" sz="1000" smtClean="0">
                <a:solidFill>
                  <a:schemeClr val="tx1"/>
                </a:solidFill>
              </a:defRPr>
            </a:lvl1pPr>
          </a:lstStyle>
          <a:p>
            <a:pPr>
              <a:defRPr/>
            </a:pPr>
            <a:r>
              <a:rPr lang="en-US"/>
              <a:t>5/23/2017</a:t>
            </a:r>
            <a:endParaRPr lang="en-US" dirty="0"/>
          </a:p>
        </p:txBody>
      </p:sp>
      <p:sp>
        <p:nvSpPr>
          <p:cNvPr id="22" name="Footer Placeholder 21"/>
          <p:cNvSpPr>
            <a:spLocks noGrp="1"/>
          </p:cNvSpPr>
          <p:nvPr>
            <p:ph type="ftr" sz="quarter" idx="3"/>
          </p:nvPr>
        </p:nvSpPr>
        <p:spPr>
          <a:xfrm>
            <a:off x="3429001" y="6416678"/>
            <a:ext cx="2895600" cy="365125"/>
          </a:xfrm>
          <a:prstGeom prst="rect">
            <a:avLst/>
          </a:prstGeom>
        </p:spPr>
        <p:txBody>
          <a:bodyPr vert="horz" lIns="0" tIns="45710" rIns="0" bIns="0" anchor="b"/>
          <a:lstStyle>
            <a:lvl1pPr algn="ctr" eaLnBrk="1" latinLnBrk="0" hangingPunct="1">
              <a:defRPr kumimoji="0" sz="1000" smtClean="0">
                <a:solidFill>
                  <a:schemeClr val="tx1"/>
                </a:solidFill>
              </a:defRPr>
            </a:lvl1pPr>
          </a:lstStyle>
          <a:p>
            <a:pPr>
              <a:defRPr/>
            </a:pPr>
            <a:r>
              <a:rPr lang="en-US"/>
              <a:t>2017-05-23 Final Budget</a:t>
            </a:r>
            <a:endParaRPr lang="en-US" dirty="0"/>
          </a:p>
        </p:txBody>
      </p:sp>
      <p:sp>
        <p:nvSpPr>
          <p:cNvPr id="18" name="Slide Number Placeholder 17"/>
          <p:cNvSpPr>
            <a:spLocks noGrp="1"/>
          </p:cNvSpPr>
          <p:nvPr>
            <p:ph type="sldNum" sz="quarter" idx="4"/>
          </p:nvPr>
        </p:nvSpPr>
        <p:spPr>
          <a:xfrm>
            <a:off x="8153401" y="6421441"/>
            <a:ext cx="762000" cy="365125"/>
          </a:xfrm>
          <a:prstGeom prst="rect">
            <a:avLst/>
          </a:prstGeom>
        </p:spPr>
        <p:txBody>
          <a:bodyPr vert="horz" lIns="0" tIns="0" rIns="0" bIns="0" anchor="b"/>
          <a:lstStyle>
            <a:lvl1pPr algn="r" eaLnBrk="1" latinLnBrk="0" hangingPunct="1">
              <a:defRPr kumimoji="0" sz="1000" smtClean="0">
                <a:solidFill>
                  <a:schemeClr val="tx1"/>
                </a:solidFill>
              </a:defRPr>
            </a:lvl1pPr>
          </a:lstStyle>
          <a:p>
            <a:pPr>
              <a:defRPr/>
            </a:pPr>
            <a:fld id="{02E0B9A4-03D0-4EC4-84A1-1AB9762F50A7}"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4053" r:id="rId1"/>
    <p:sldLayoutId id="2147484039" r:id="rId2"/>
    <p:sldLayoutId id="2147484054" r:id="rId3"/>
    <p:sldLayoutId id="2147484040" r:id="rId4"/>
    <p:sldLayoutId id="2147484055" r:id="rId5"/>
    <p:sldLayoutId id="2147484041" r:id="rId6"/>
    <p:sldLayoutId id="2147484042" r:id="rId7"/>
    <p:sldLayoutId id="2147484056" r:id="rId8"/>
    <p:sldLayoutId id="2147484057" r:id="rId9"/>
    <p:sldLayoutId id="2147484043" r:id="rId10"/>
    <p:sldLayoutId id="2147484044" r:id="rId11"/>
    <p:sldLayoutId id="2147484069" r:id="rId12"/>
    <p:sldLayoutId id="2147484070" r:id="rId13"/>
  </p:sldLayoutIdLst>
  <p:hf hdr="0"/>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Book" pitchFamily="34" charset="0"/>
        </a:defRPr>
      </a:lvl2pPr>
      <a:lvl3pPr algn="l" rtl="0" fontAlgn="base">
        <a:spcBef>
          <a:spcPct val="0"/>
        </a:spcBef>
        <a:spcAft>
          <a:spcPct val="0"/>
        </a:spcAft>
        <a:defRPr sz="4600">
          <a:solidFill>
            <a:schemeClr val="tx1"/>
          </a:solidFill>
          <a:latin typeface="Franklin Gothic Book" pitchFamily="34" charset="0"/>
        </a:defRPr>
      </a:lvl3pPr>
      <a:lvl4pPr algn="l" rtl="0" fontAlgn="base">
        <a:spcBef>
          <a:spcPct val="0"/>
        </a:spcBef>
        <a:spcAft>
          <a:spcPct val="0"/>
        </a:spcAft>
        <a:defRPr sz="4600">
          <a:solidFill>
            <a:schemeClr val="tx1"/>
          </a:solidFill>
          <a:latin typeface="Franklin Gothic Book" pitchFamily="34" charset="0"/>
        </a:defRPr>
      </a:lvl4pPr>
      <a:lvl5pPr algn="l" rtl="0" fontAlgn="base">
        <a:spcBef>
          <a:spcPct val="0"/>
        </a:spcBef>
        <a:spcAft>
          <a:spcPct val="0"/>
        </a:spcAft>
        <a:defRPr sz="4600">
          <a:solidFill>
            <a:schemeClr val="tx1"/>
          </a:solidFill>
          <a:latin typeface="Franklin Gothic Book" pitchFamily="34" charset="0"/>
        </a:defRPr>
      </a:lvl5pPr>
      <a:lvl6pPr marL="457103" algn="l" rtl="0" fontAlgn="base">
        <a:spcBef>
          <a:spcPct val="0"/>
        </a:spcBef>
        <a:spcAft>
          <a:spcPct val="0"/>
        </a:spcAft>
        <a:defRPr sz="4600">
          <a:solidFill>
            <a:schemeClr val="tx1"/>
          </a:solidFill>
          <a:latin typeface="Franklin Gothic Book" pitchFamily="34" charset="0"/>
        </a:defRPr>
      </a:lvl6pPr>
      <a:lvl7pPr marL="914207" algn="l" rtl="0" fontAlgn="base">
        <a:spcBef>
          <a:spcPct val="0"/>
        </a:spcBef>
        <a:spcAft>
          <a:spcPct val="0"/>
        </a:spcAft>
        <a:defRPr sz="4600">
          <a:solidFill>
            <a:schemeClr val="tx1"/>
          </a:solidFill>
          <a:latin typeface="Franklin Gothic Book" pitchFamily="34" charset="0"/>
        </a:defRPr>
      </a:lvl7pPr>
      <a:lvl8pPr marL="1371309" algn="l" rtl="0" fontAlgn="base">
        <a:spcBef>
          <a:spcPct val="0"/>
        </a:spcBef>
        <a:spcAft>
          <a:spcPct val="0"/>
        </a:spcAft>
        <a:defRPr sz="4600">
          <a:solidFill>
            <a:schemeClr val="tx1"/>
          </a:solidFill>
          <a:latin typeface="Franklin Gothic Book" pitchFamily="34" charset="0"/>
        </a:defRPr>
      </a:lvl8pPr>
      <a:lvl9pPr marL="1828414" algn="l" rtl="0" fontAlgn="base">
        <a:spcBef>
          <a:spcPct val="0"/>
        </a:spcBef>
        <a:spcAft>
          <a:spcPct val="0"/>
        </a:spcAft>
        <a:defRPr sz="4600">
          <a:solidFill>
            <a:schemeClr val="tx1"/>
          </a:solidFill>
          <a:latin typeface="Franklin Gothic Book" pitchFamily="34" charset="0"/>
        </a:defRPr>
      </a:lvl9pPr>
    </p:titleStyle>
    <p:bodyStyle>
      <a:lvl1pPr marL="419012" indent="-382507"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161" indent="-272992" algn="l" rtl="0" fontAlgn="base">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676" indent="-255534" algn="l" rtl="0" fontAlgn="base">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255" indent="-236487" algn="l" rtl="0" fontAlgn="base">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8761" indent="-182524" algn="l" rtl="0" fontAlgn="base">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426" indent="-182841"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19835" indent="-182841" algn="l" rtl="0" eaLnBrk="1" latinLnBrk="0" hangingPunct="1">
        <a:spcBef>
          <a:spcPct val="20000"/>
        </a:spcBef>
        <a:buClr>
          <a:schemeClr val="accent6"/>
        </a:buClr>
        <a:buSzPct val="100000"/>
        <a:buFont typeface="Arial"/>
        <a:buChar char="•"/>
        <a:defRPr kumimoji="0" sz="1700" kern="1200" baseline="0">
          <a:solidFill>
            <a:schemeClr val="tx1"/>
          </a:solidFill>
          <a:latin typeface="+mn-lt"/>
          <a:ea typeface="+mn-ea"/>
          <a:cs typeface="+mn-cs"/>
        </a:defRPr>
      </a:lvl7pPr>
      <a:lvl8pPr marL="2139244" indent="-182841"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228" indent="-182841"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03" algn="l" rtl="0" eaLnBrk="1" latinLnBrk="0" hangingPunct="1">
        <a:defRPr kumimoji="0" kern="1200">
          <a:solidFill>
            <a:schemeClr val="tx1"/>
          </a:solidFill>
          <a:latin typeface="+mn-lt"/>
          <a:ea typeface="+mn-ea"/>
          <a:cs typeface="+mn-cs"/>
        </a:defRPr>
      </a:lvl2pPr>
      <a:lvl3pPr marL="914207" algn="l" rtl="0" eaLnBrk="1" latinLnBrk="0" hangingPunct="1">
        <a:defRPr kumimoji="0" kern="1200">
          <a:solidFill>
            <a:schemeClr val="tx1"/>
          </a:solidFill>
          <a:latin typeface="+mn-lt"/>
          <a:ea typeface="+mn-ea"/>
          <a:cs typeface="+mn-cs"/>
        </a:defRPr>
      </a:lvl3pPr>
      <a:lvl4pPr marL="1371309" algn="l" rtl="0" eaLnBrk="1" latinLnBrk="0" hangingPunct="1">
        <a:defRPr kumimoji="0" kern="1200">
          <a:solidFill>
            <a:schemeClr val="tx1"/>
          </a:solidFill>
          <a:latin typeface="+mn-lt"/>
          <a:ea typeface="+mn-ea"/>
          <a:cs typeface="+mn-cs"/>
        </a:defRPr>
      </a:lvl4pPr>
      <a:lvl5pPr marL="1828414" algn="l" rtl="0" eaLnBrk="1" latinLnBrk="0" hangingPunct="1">
        <a:defRPr kumimoji="0" kern="1200">
          <a:solidFill>
            <a:schemeClr val="tx1"/>
          </a:solidFill>
          <a:latin typeface="+mn-lt"/>
          <a:ea typeface="+mn-ea"/>
          <a:cs typeface="+mn-cs"/>
        </a:defRPr>
      </a:lvl5pPr>
      <a:lvl6pPr marL="2285517" algn="l" rtl="0" eaLnBrk="1" latinLnBrk="0" hangingPunct="1">
        <a:defRPr kumimoji="0" kern="1200">
          <a:solidFill>
            <a:schemeClr val="tx1"/>
          </a:solidFill>
          <a:latin typeface="+mn-lt"/>
          <a:ea typeface="+mn-ea"/>
          <a:cs typeface="+mn-cs"/>
        </a:defRPr>
      </a:lvl6pPr>
      <a:lvl7pPr marL="2742621" algn="l" rtl="0" eaLnBrk="1" latinLnBrk="0" hangingPunct="1">
        <a:defRPr kumimoji="0" kern="1200">
          <a:solidFill>
            <a:schemeClr val="tx1"/>
          </a:solidFill>
          <a:latin typeface="+mn-lt"/>
          <a:ea typeface="+mn-ea"/>
          <a:cs typeface="+mn-cs"/>
        </a:defRPr>
      </a:lvl7pPr>
      <a:lvl8pPr marL="3199724" algn="l" rtl="0" eaLnBrk="1" latinLnBrk="0" hangingPunct="1">
        <a:defRPr kumimoji="0" kern="1200">
          <a:solidFill>
            <a:schemeClr val="tx1"/>
          </a:solidFill>
          <a:latin typeface="+mn-lt"/>
          <a:ea typeface="+mn-ea"/>
          <a:cs typeface="+mn-cs"/>
        </a:defRPr>
      </a:lvl8pPr>
      <a:lvl9pPr marL="3656828"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1143000" y="0"/>
            <a:ext cx="6858000" cy="1143000"/>
          </a:xfrm>
        </p:spPr>
        <p:txBody>
          <a:bodyPr lIns="90461" tIns="44438" rIns="90461" bIns="44438">
            <a:normAutofit/>
          </a:bodyPr>
          <a:lstStyle/>
          <a:p>
            <a:pPr fontAlgn="auto">
              <a:spcAft>
                <a:spcPts val="0"/>
              </a:spcAft>
              <a:defRPr/>
            </a:pPr>
            <a:r>
              <a:rPr sz="6000" dirty="0">
                <a:solidFill>
                  <a:srgbClr val="00B0F0"/>
                </a:solidFill>
              </a:rPr>
              <a:t>201</a:t>
            </a:r>
            <a:r>
              <a:rPr lang="en-US" sz="6000" dirty="0">
                <a:solidFill>
                  <a:srgbClr val="00B0F0"/>
                </a:solidFill>
              </a:rPr>
              <a:t>7</a:t>
            </a:r>
            <a:r>
              <a:rPr sz="6000" dirty="0">
                <a:solidFill>
                  <a:srgbClr val="00B0F0"/>
                </a:solidFill>
              </a:rPr>
              <a:t>-201</a:t>
            </a:r>
            <a:r>
              <a:rPr lang="en-US" sz="6000" dirty="0">
                <a:solidFill>
                  <a:srgbClr val="00B0F0"/>
                </a:solidFill>
              </a:rPr>
              <a:t>8</a:t>
            </a:r>
            <a:r>
              <a:rPr sz="6000" dirty="0">
                <a:solidFill>
                  <a:srgbClr val="00B0F0"/>
                </a:solidFill>
              </a:rPr>
              <a:t> Budget</a:t>
            </a:r>
            <a:endParaRPr sz="5400" dirty="0">
              <a:solidFill>
                <a:srgbClr val="00B0F0"/>
              </a:solidFill>
            </a:endParaRPr>
          </a:p>
        </p:txBody>
      </p:sp>
      <p:sp>
        <p:nvSpPr>
          <p:cNvPr id="5" name="Date Placeholder 4"/>
          <p:cNvSpPr>
            <a:spLocks noGrp="1"/>
          </p:cNvSpPr>
          <p:nvPr>
            <p:ph type="dt" sz="half" idx="10"/>
          </p:nvPr>
        </p:nvSpPr>
        <p:spPr/>
        <p:txBody>
          <a:bodyPr/>
          <a:lstStyle/>
          <a:p>
            <a:pPr>
              <a:defRPr/>
            </a:pPr>
            <a:r>
              <a:rPr lang="en-US"/>
              <a:t>5/23/2017</a:t>
            </a:r>
            <a:endParaRPr lang="en-US" dirty="0"/>
          </a:p>
        </p:txBody>
      </p:sp>
      <p:sp>
        <p:nvSpPr>
          <p:cNvPr id="6" name="Slide Number Placeholder 5"/>
          <p:cNvSpPr>
            <a:spLocks noGrp="1"/>
          </p:cNvSpPr>
          <p:nvPr>
            <p:ph type="sldNum" sz="quarter" idx="12"/>
          </p:nvPr>
        </p:nvSpPr>
        <p:spPr/>
        <p:txBody>
          <a:bodyPr/>
          <a:lstStyle/>
          <a:p>
            <a:pPr>
              <a:defRPr/>
            </a:pPr>
            <a:fld id="{F84CCB35-0C16-4095-985B-49905E2E31EC}" type="slidenum">
              <a:rPr lang="en-US" smtClean="0"/>
              <a:pPr>
                <a:defRPr/>
              </a:pPr>
              <a:t>1</a:t>
            </a:fld>
            <a:endParaRPr lang="en-US" dirty="0"/>
          </a:p>
        </p:txBody>
      </p:sp>
      <p:sp>
        <p:nvSpPr>
          <p:cNvPr id="31747" name="Rectangle 3"/>
          <p:cNvSpPr>
            <a:spLocks noChangeArrowheads="1"/>
          </p:cNvSpPr>
          <p:nvPr/>
        </p:nvSpPr>
        <p:spPr bwMode="auto">
          <a:xfrm>
            <a:off x="2209800" y="914400"/>
            <a:ext cx="4724400" cy="1382405"/>
          </a:xfrm>
          <a:prstGeom prst="rect">
            <a:avLst/>
          </a:prstGeom>
          <a:noFill/>
          <a:ln w="12700">
            <a:noFill/>
            <a:miter lim="800000"/>
            <a:headEnd/>
            <a:tailEnd/>
          </a:ln>
        </p:spPr>
        <p:txBody>
          <a:bodyPr wrap="square" lIns="90461" tIns="44438" rIns="90461" bIns="44438" anchor="ctr">
            <a:spAutoFit/>
          </a:bodyPr>
          <a:lstStyle/>
          <a:p>
            <a:pPr algn="ctr" eaLnBrk="0" hangingPunct="0"/>
            <a:r>
              <a:rPr lang="en-US" sz="2800" b="1" dirty="0">
                <a:latin typeface="Helvetica" pitchFamily="34" charset="0"/>
              </a:rPr>
              <a:t>Consideration to Adopt the Final Budget </a:t>
            </a:r>
          </a:p>
          <a:p>
            <a:pPr algn="ctr" eaLnBrk="0" hangingPunct="0"/>
            <a:r>
              <a:rPr lang="en-US" sz="2800" b="1" dirty="0">
                <a:latin typeface="Helvetica" pitchFamily="34" charset="0"/>
              </a:rPr>
              <a:t>June 14</a:t>
            </a:r>
            <a:r>
              <a:rPr lang="en-US" sz="2800" b="1" baseline="30000" dirty="0">
                <a:latin typeface="Helvetica" pitchFamily="34" charset="0"/>
              </a:rPr>
              <a:t>th</a:t>
            </a:r>
            <a:r>
              <a:rPr lang="en-US" sz="2800" b="1" dirty="0">
                <a:latin typeface="Helvetica" pitchFamily="34" charset="0"/>
              </a:rPr>
              <a:t>, 2017</a:t>
            </a:r>
          </a:p>
        </p:txBody>
      </p:sp>
      <p:pic>
        <p:nvPicPr>
          <p:cNvPr id="31748" name="Picture 4" descr="cblogo"/>
          <p:cNvPicPr>
            <a:picLocks noChangeAspect="1" noChangeArrowheads="1"/>
          </p:cNvPicPr>
          <p:nvPr/>
        </p:nvPicPr>
        <p:blipFill>
          <a:blip r:embed="rId3" cstate="print"/>
          <a:srcRect/>
          <a:stretch>
            <a:fillRect/>
          </a:stretch>
        </p:blipFill>
        <p:spPr bwMode="auto">
          <a:xfrm>
            <a:off x="139646" y="152400"/>
            <a:ext cx="698554" cy="1001220"/>
          </a:xfrm>
          <a:prstGeom prst="rect">
            <a:avLst/>
          </a:prstGeom>
          <a:noFill/>
          <a:ln w="9525">
            <a:noFill/>
            <a:miter lim="800000"/>
            <a:headEnd/>
            <a:tailEnd/>
          </a:ln>
        </p:spPr>
      </p:pic>
      <p:sp>
        <p:nvSpPr>
          <p:cNvPr id="2" name="Footer Placeholder 1"/>
          <p:cNvSpPr>
            <a:spLocks noGrp="1"/>
          </p:cNvSpPr>
          <p:nvPr>
            <p:ph type="ftr" sz="quarter" idx="11"/>
          </p:nvPr>
        </p:nvSpPr>
        <p:spPr>
          <a:xfrm>
            <a:off x="3657600" y="6464176"/>
            <a:ext cx="1828800" cy="365125"/>
          </a:xfrm>
        </p:spPr>
        <p:txBody>
          <a:bodyPr/>
          <a:lstStyle/>
          <a:p>
            <a:pPr>
              <a:defRPr/>
            </a:pPr>
            <a:r>
              <a:rPr lang="en-US"/>
              <a:t>2017-05-23 Final Budget</a:t>
            </a:r>
            <a:endParaRPr lang="en-US" dirty="0"/>
          </a:p>
        </p:txBody>
      </p:sp>
      <p:pic>
        <p:nvPicPr>
          <p:cNvPr id="9" name="Picture 4" descr="cblogo"/>
          <p:cNvPicPr>
            <a:picLocks noChangeAspect="1" noChangeArrowheads="1"/>
          </p:cNvPicPr>
          <p:nvPr/>
        </p:nvPicPr>
        <p:blipFill>
          <a:blip r:embed="rId3" cstate="print"/>
          <a:srcRect/>
          <a:stretch>
            <a:fillRect/>
          </a:stretch>
        </p:blipFill>
        <p:spPr bwMode="auto">
          <a:xfrm>
            <a:off x="8305800" y="159327"/>
            <a:ext cx="698554" cy="1001220"/>
          </a:xfrm>
          <a:prstGeom prst="rect">
            <a:avLst/>
          </a:prstGeom>
          <a:noFill/>
          <a:ln w="9525">
            <a:noFill/>
            <a:miter lim="800000"/>
            <a:headEnd/>
            <a:tailEnd/>
          </a:ln>
        </p:spPr>
      </p:pic>
      <p:grpSp>
        <p:nvGrpSpPr>
          <p:cNvPr id="3" name="Group 4"/>
          <p:cNvGrpSpPr>
            <a:grpSpLocks noChangeAspect="1"/>
          </p:cNvGrpSpPr>
          <p:nvPr/>
        </p:nvGrpSpPr>
        <p:grpSpPr bwMode="auto">
          <a:xfrm>
            <a:off x="2960688" y="2506663"/>
            <a:ext cx="3349625" cy="4051300"/>
            <a:chOff x="1865" y="1579"/>
            <a:chExt cx="2110" cy="2552"/>
          </a:xfrm>
          <a:noFill/>
        </p:grpSpPr>
        <p:sp>
          <p:nvSpPr>
            <p:cNvPr id="4" name="AutoShape 3"/>
            <p:cNvSpPr>
              <a:spLocks noChangeAspect="1" noChangeArrowheads="1" noTextEdit="1"/>
            </p:cNvSpPr>
            <p:nvPr/>
          </p:nvSpPr>
          <p:spPr bwMode="auto">
            <a:xfrm>
              <a:off x="1865" y="1579"/>
              <a:ext cx="2064" cy="2542"/>
            </a:xfrm>
            <a:prstGeom prst="rect">
              <a:avLst/>
            </a:prstGeom>
            <a:grpFill/>
            <a:ln>
              <a:noFill/>
            </a:ln>
            <a:scene3d>
              <a:camera prst="orthographicFront"/>
              <a:lightRig rig="threePt" dir="t"/>
            </a:scene3d>
            <a:sp3d prstMaterial="metal">
              <a:bevelT prst="relaxedInset"/>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79909" name="Picture 5"/>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l="1736" r="-1736"/>
            <a:stretch/>
          </p:blipFill>
          <p:spPr bwMode="auto">
            <a:xfrm>
              <a:off x="1901" y="1579"/>
              <a:ext cx="2074" cy="2552"/>
            </a:xfrm>
            <a:prstGeom prst="rect">
              <a:avLst/>
            </a:prstGeom>
            <a:grpFill/>
            <a:ln>
              <a:noFill/>
            </a:ln>
            <a:scene3d>
              <a:camera prst="orthographicFront"/>
              <a:lightRig rig="threePt" dir="t"/>
            </a:scene3d>
            <a:sp3d prstMaterial="metal">
              <a:bevelT prst="relaxedInset"/>
            </a:sp3d>
            <a:extLs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322"/>
            <a:ext cx="8001000" cy="457200"/>
          </a:xfrm>
        </p:spPr>
        <p:txBody>
          <a:bodyPr/>
          <a:lstStyle/>
          <a:p>
            <a:r>
              <a:rPr lang="en-US" dirty="0"/>
              <a:t>Budgeted to Projected Actuals</a:t>
            </a:r>
          </a:p>
        </p:txBody>
      </p:sp>
      <p:sp>
        <p:nvSpPr>
          <p:cNvPr id="3" name="Date Placeholder 2"/>
          <p:cNvSpPr>
            <a:spLocks noGrp="1"/>
          </p:cNvSpPr>
          <p:nvPr>
            <p:ph type="dt" sz="half" idx="10"/>
          </p:nvPr>
        </p:nvSpPr>
        <p:spPr/>
        <p:txBody>
          <a:bodyPr/>
          <a:lstStyle/>
          <a:p>
            <a:pPr>
              <a:defRPr/>
            </a:pPr>
            <a:r>
              <a:rPr lang="en-US"/>
              <a:t>5/23/2017</a:t>
            </a:r>
          </a:p>
        </p:txBody>
      </p:sp>
      <p:sp>
        <p:nvSpPr>
          <p:cNvPr id="4" name="Footer Placeholder 3"/>
          <p:cNvSpPr>
            <a:spLocks noGrp="1"/>
          </p:cNvSpPr>
          <p:nvPr>
            <p:ph type="ftr" sz="quarter" idx="11"/>
          </p:nvPr>
        </p:nvSpPr>
        <p:spPr/>
        <p:txBody>
          <a:bodyPr/>
          <a:lstStyle/>
          <a:p>
            <a:pPr>
              <a:defRPr/>
            </a:pPr>
            <a:r>
              <a:rPr lang="en-US"/>
              <a:t>2017-05-23 Final Budget</a:t>
            </a:r>
            <a:endParaRPr lang="en-US" dirty="0"/>
          </a:p>
        </p:txBody>
      </p:sp>
      <p:sp>
        <p:nvSpPr>
          <p:cNvPr id="5" name="Slide Number Placeholder 4"/>
          <p:cNvSpPr>
            <a:spLocks noGrp="1"/>
          </p:cNvSpPr>
          <p:nvPr>
            <p:ph type="sldNum" sz="quarter" idx="12"/>
          </p:nvPr>
        </p:nvSpPr>
        <p:spPr/>
        <p:txBody>
          <a:bodyPr/>
          <a:lstStyle/>
          <a:p>
            <a:pPr>
              <a:defRPr/>
            </a:pPr>
            <a:fld id="{D0A8EF4F-2890-4178-B39A-33A7C5B7E4E5}" type="slidenum">
              <a:rPr lang="en-US" smtClean="0"/>
              <a:pPr>
                <a:defRPr/>
              </a:pPr>
              <a:t>10</a:t>
            </a:fld>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2148705003"/>
              </p:ext>
            </p:extLst>
          </p:nvPr>
        </p:nvGraphicFramePr>
        <p:xfrm>
          <a:off x="76200" y="990600"/>
          <a:ext cx="8923338" cy="5168900"/>
        </p:xfrm>
        <a:graphic>
          <a:graphicData uri="http://schemas.openxmlformats.org/presentationml/2006/ole">
            <mc:AlternateContent xmlns:mc="http://schemas.openxmlformats.org/markup-compatibility/2006">
              <mc:Choice xmlns:v="urn:schemas-microsoft-com:vml" Requires="v">
                <p:oleObj spid="_x0000_s378985" name="Worksheet" r:id="rId3" imgW="5133979" imgH="2057400" progId="Excel.Sheet.8">
                  <p:embed/>
                </p:oleObj>
              </mc:Choice>
              <mc:Fallback>
                <p:oleObj name="Worksheet" r:id="rId3" imgW="5133979" imgH="2057400" progId="Excel.Sheet.8">
                  <p:embed/>
                  <p:pic>
                    <p:nvPicPr>
                      <p:cNvPr id="7" name="Object 6"/>
                      <p:cNvPicPr>
                        <a:picLocks noChangeAspect="1" noChangeArrowheads="1"/>
                      </p:cNvPicPr>
                      <p:nvPr/>
                    </p:nvPicPr>
                    <p:blipFill>
                      <a:blip r:embed="rId4"/>
                      <a:srcRect/>
                      <a:stretch>
                        <a:fillRect/>
                      </a:stretch>
                    </p:blipFill>
                    <p:spPr bwMode="auto">
                      <a:xfrm>
                        <a:off x="76200" y="990600"/>
                        <a:ext cx="8923338" cy="51689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246568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0374"/>
            <a:ext cx="8763001" cy="494610"/>
          </a:xfrm>
        </p:spPr>
        <p:txBody>
          <a:bodyPr/>
          <a:lstStyle/>
          <a:p>
            <a:r>
              <a:rPr lang="en-US" sz="4000" dirty="0"/>
              <a:t>Projected Staffing for 2017-18 Edited</a:t>
            </a:r>
          </a:p>
        </p:txBody>
      </p:sp>
      <p:sp>
        <p:nvSpPr>
          <p:cNvPr id="4" name="Date Placeholder 3"/>
          <p:cNvSpPr>
            <a:spLocks noGrp="1"/>
          </p:cNvSpPr>
          <p:nvPr>
            <p:ph type="dt" sz="half" idx="10"/>
          </p:nvPr>
        </p:nvSpPr>
        <p:spPr/>
        <p:txBody>
          <a:bodyPr/>
          <a:lstStyle/>
          <a:p>
            <a:pPr>
              <a:defRPr/>
            </a:pPr>
            <a:r>
              <a:rPr lang="en-US"/>
              <a:t>5/23/2017</a:t>
            </a:r>
            <a:endParaRPr lang="en-US" dirty="0"/>
          </a:p>
        </p:txBody>
      </p:sp>
      <p:sp>
        <p:nvSpPr>
          <p:cNvPr id="5" name="Footer Placeholder 4"/>
          <p:cNvSpPr>
            <a:spLocks noGrp="1"/>
          </p:cNvSpPr>
          <p:nvPr>
            <p:ph type="ftr" sz="quarter" idx="11"/>
          </p:nvPr>
        </p:nvSpPr>
        <p:spPr/>
        <p:txBody>
          <a:bodyPr/>
          <a:lstStyle/>
          <a:p>
            <a:pPr>
              <a:defRPr/>
            </a:pPr>
            <a:r>
              <a:rPr lang="en-US"/>
              <a:t>2017-05-23 Final Budget</a:t>
            </a:r>
            <a:endParaRPr lang="en-US" dirty="0"/>
          </a:p>
        </p:txBody>
      </p:sp>
      <p:sp>
        <p:nvSpPr>
          <p:cNvPr id="6" name="Slide Number Placeholder 5"/>
          <p:cNvSpPr>
            <a:spLocks noGrp="1"/>
          </p:cNvSpPr>
          <p:nvPr>
            <p:ph type="sldNum" sz="quarter" idx="12"/>
          </p:nvPr>
        </p:nvSpPr>
        <p:spPr/>
        <p:txBody>
          <a:bodyPr/>
          <a:lstStyle/>
          <a:p>
            <a:pPr>
              <a:defRPr/>
            </a:pPr>
            <a:fld id="{4D1CE930-8B14-49F1-BCF0-361803127E13}" type="slidenum">
              <a:rPr lang="en-US" smtClean="0"/>
              <a:pPr>
                <a:defRPr/>
              </a:pPr>
              <a:t>11</a:t>
            </a:fld>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3637484223"/>
              </p:ext>
            </p:extLst>
          </p:nvPr>
        </p:nvGraphicFramePr>
        <p:xfrm>
          <a:off x="76200" y="549275"/>
          <a:ext cx="8943975" cy="6302375"/>
        </p:xfrm>
        <a:graphic>
          <a:graphicData uri="http://schemas.openxmlformats.org/presentationml/2006/ole">
            <mc:AlternateContent xmlns:mc="http://schemas.openxmlformats.org/markup-compatibility/2006">
              <mc:Choice xmlns:v="urn:schemas-microsoft-com:vml" Requires="v">
                <p:oleObj spid="_x0000_s380968" name="Worksheet" r:id="rId3" imgW="8943920" imgH="5505476" progId="Excel.Sheet.12">
                  <p:embed/>
                </p:oleObj>
              </mc:Choice>
              <mc:Fallback>
                <p:oleObj name="Worksheet" r:id="rId3" imgW="8943920" imgH="5505476" progId="Excel.Sheet.12">
                  <p:embed/>
                  <p:pic>
                    <p:nvPicPr>
                      <p:cNvPr id="8" name="Object 7"/>
                      <p:cNvPicPr/>
                      <p:nvPr/>
                    </p:nvPicPr>
                    <p:blipFill>
                      <a:blip r:embed="rId4"/>
                      <a:stretch>
                        <a:fillRect/>
                      </a:stretch>
                    </p:blipFill>
                    <p:spPr>
                      <a:xfrm>
                        <a:off x="76200" y="549275"/>
                        <a:ext cx="8943975" cy="6302375"/>
                      </a:xfrm>
                      <a:prstGeom prst="rect">
                        <a:avLst/>
                      </a:prstGeom>
                    </p:spPr>
                  </p:pic>
                </p:oleObj>
              </mc:Fallback>
            </mc:AlternateContent>
          </a:graphicData>
        </a:graphic>
      </p:graphicFrame>
    </p:spTree>
    <p:extLst>
      <p:ext uri="{BB962C8B-B14F-4D97-AF65-F5344CB8AC3E}">
        <p14:creationId xmlns:p14="http://schemas.microsoft.com/office/powerpoint/2010/main" val="3466028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1600200" y="1752600"/>
            <a:ext cx="7086600" cy="990600"/>
          </a:xfrm>
          <a:gradFill rotWithShape="1">
            <a:gsLst>
              <a:gs pos="0">
                <a:srgbClr val="FFCC00"/>
              </a:gs>
              <a:gs pos="100000">
                <a:srgbClr val="E5B700"/>
              </a:gs>
            </a:gsLst>
            <a:lin ang="5400000" scaled="1"/>
          </a:gradFill>
          <a:ln w="19050">
            <a:solidFill>
              <a:schemeClr val="tx1"/>
            </a:solidFill>
          </a:ln>
        </p:spPr>
        <p:txBody>
          <a:bodyPr>
            <a:normAutofit fontScale="90000"/>
          </a:bodyPr>
          <a:lstStyle/>
          <a:p>
            <a:pPr fontAlgn="auto">
              <a:spcAft>
                <a:spcPts val="0"/>
              </a:spcAft>
              <a:defRPr/>
            </a:pPr>
            <a:r>
              <a:rPr lang="en-US" sz="6000" dirty="0">
                <a:solidFill>
                  <a:schemeClr val="bg2"/>
                </a:solidFill>
              </a:rPr>
              <a:t>Millage Impact</a:t>
            </a:r>
          </a:p>
        </p:txBody>
      </p:sp>
      <p:sp>
        <p:nvSpPr>
          <p:cNvPr id="32771" name="Slide Number Placeholder 5"/>
          <p:cNvSpPr>
            <a:spLocks noGrp="1"/>
          </p:cNvSpPr>
          <p:nvPr>
            <p:ph type="sldNum" sz="quarter" idx="12"/>
          </p:nvPr>
        </p:nvSpPr>
        <p:spPr/>
        <p:txBody>
          <a:bodyPr/>
          <a:lstStyle/>
          <a:p>
            <a:pPr>
              <a:defRPr/>
            </a:pPr>
            <a:fld id="{1694A878-B5E1-47DC-AF8E-C7FD066F1AE8}" type="slidenum">
              <a:rPr lang="en-US"/>
              <a:pPr>
                <a:defRPr/>
              </a:pPr>
              <a:t>12</a:t>
            </a:fld>
            <a:endParaRPr lang="en-US" dirty="0"/>
          </a:p>
        </p:txBody>
      </p:sp>
      <p:sp>
        <p:nvSpPr>
          <p:cNvPr id="5" name="Date Placeholder 4"/>
          <p:cNvSpPr>
            <a:spLocks noGrp="1"/>
          </p:cNvSpPr>
          <p:nvPr>
            <p:ph type="dt" sz="half" idx="10"/>
          </p:nvPr>
        </p:nvSpPr>
        <p:spPr/>
        <p:txBody>
          <a:bodyPr/>
          <a:lstStyle/>
          <a:p>
            <a:pPr>
              <a:defRPr/>
            </a:pPr>
            <a:r>
              <a:rPr lang="en-US"/>
              <a:t>5/23/2017</a:t>
            </a:r>
            <a:endParaRPr lang="en-US" dirty="0"/>
          </a:p>
        </p:txBody>
      </p:sp>
      <p:sp>
        <p:nvSpPr>
          <p:cNvPr id="2" name="Footer Placeholder 1"/>
          <p:cNvSpPr>
            <a:spLocks noGrp="1"/>
          </p:cNvSpPr>
          <p:nvPr>
            <p:ph type="ftr" sz="quarter" idx="11"/>
          </p:nvPr>
        </p:nvSpPr>
        <p:spPr/>
        <p:txBody>
          <a:bodyPr/>
          <a:lstStyle/>
          <a:p>
            <a:pPr>
              <a:defRPr/>
            </a:pPr>
            <a:r>
              <a:rPr lang="en-US"/>
              <a:t>2017-05-23 Final Budget</a:t>
            </a:r>
            <a:endParaRPr lang="en-US"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a:xfrm>
            <a:off x="2057400" y="0"/>
            <a:ext cx="5562600" cy="609600"/>
          </a:xfrm>
        </p:spPr>
        <p:txBody>
          <a:bodyPr>
            <a:noAutofit/>
          </a:bodyPr>
          <a:lstStyle/>
          <a:p>
            <a:pPr fontAlgn="auto">
              <a:spcAft>
                <a:spcPts val="0"/>
              </a:spcAft>
              <a:defRPr/>
            </a:pPr>
            <a:r>
              <a:rPr lang="en-US" sz="4400" b="1" dirty="0">
                <a:solidFill>
                  <a:srgbClr val="E6AF00"/>
                </a:solidFill>
              </a:rPr>
              <a:t>Millage Calculation</a:t>
            </a:r>
          </a:p>
        </p:txBody>
      </p:sp>
      <p:sp>
        <p:nvSpPr>
          <p:cNvPr id="76803" name="Rectangle 3"/>
          <p:cNvSpPr>
            <a:spLocks noGrp="1" noChangeArrowheads="1"/>
          </p:cNvSpPr>
          <p:nvPr>
            <p:ph idx="1"/>
          </p:nvPr>
        </p:nvSpPr>
        <p:spPr>
          <a:xfrm>
            <a:off x="-76200" y="1066800"/>
            <a:ext cx="9372600" cy="5943600"/>
          </a:xfrm>
        </p:spPr>
        <p:txBody>
          <a:bodyPr>
            <a:normAutofit/>
          </a:bodyPr>
          <a:lstStyle/>
          <a:p>
            <a:pPr marL="420624" indent="-384048" fontAlgn="auto">
              <a:spcAft>
                <a:spcPts val="1800"/>
              </a:spcAft>
              <a:buFont typeface="Wingdings 2"/>
              <a:buChar char=""/>
              <a:defRPr/>
            </a:pPr>
            <a:r>
              <a:rPr lang="en-US" sz="2100" dirty="0">
                <a:cs typeface="Times New Roman" pitchFamily="18" charset="0"/>
              </a:rPr>
              <a:t>The Act 1 Real Estate Tax Increase Limit = Base Inflation Index of 2.5% + 1.0% Retirement Exception =   3.5%    or    4.3 Mills</a:t>
            </a:r>
            <a:endParaRPr lang="en-US" sz="2100" baseline="30000" dirty="0">
              <a:cs typeface="Times New Roman" pitchFamily="18" charset="0"/>
            </a:endParaRPr>
          </a:p>
          <a:p>
            <a:pPr marL="420624" indent="-384048" fontAlgn="auto">
              <a:spcAft>
                <a:spcPts val="1800"/>
              </a:spcAft>
              <a:buFont typeface="Wingdings 2"/>
              <a:buChar char=""/>
              <a:defRPr/>
            </a:pPr>
            <a:r>
              <a:rPr lang="en-US" sz="2400" dirty="0">
                <a:cs typeface="Times New Roman" pitchFamily="18" charset="0"/>
              </a:rPr>
              <a:t>The 2017-18 Proposed Millage Rate is 124.1 mills + 0.0 Mills = 124.1 Mills = 0% Increase</a:t>
            </a:r>
          </a:p>
          <a:p>
            <a:pPr marL="420624" indent="-384048" fontAlgn="auto">
              <a:spcBef>
                <a:spcPts val="0"/>
              </a:spcBef>
              <a:spcAft>
                <a:spcPts val="0"/>
              </a:spcAft>
              <a:buFont typeface="Wingdings 2"/>
              <a:buChar char=""/>
              <a:defRPr/>
            </a:pPr>
            <a:r>
              <a:rPr lang="en-US" sz="2400" dirty="0">
                <a:cs typeface="Times New Roman" pitchFamily="18" charset="0"/>
              </a:rPr>
              <a:t>For the Typical Homeowner Assessed @ </a:t>
            </a:r>
            <a:r>
              <a:rPr lang="en-US" sz="2800" dirty="0">
                <a:cs typeface="Times New Roman" pitchFamily="18" charset="0"/>
              </a:rPr>
              <a:t>		  40,000</a:t>
            </a:r>
          </a:p>
          <a:p>
            <a:pPr marL="723773" lvl="1" indent="-384048" fontAlgn="auto">
              <a:spcBef>
                <a:spcPts val="1200"/>
              </a:spcBef>
              <a:spcAft>
                <a:spcPts val="0"/>
              </a:spcAft>
              <a:buFont typeface="Wingdings 2"/>
              <a:buChar char=""/>
              <a:defRPr/>
            </a:pPr>
            <a:r>
              <a:rPr lang="en-US" sz="2400" dirty="0">
                <a:cs typeface="Times New Roman" pitchFamily="18" charset="0"/>
              </a:rPr>
              <a:t> Assessment  </a:t>
            </a:r>
            <a:r>
              <a:rPr lang="en-US" sz="1800" dirty="0">
                <a:cs typeface="Times New Roman" pitchFamily="18" charset="0"/>
              </a:rPr>
              <a:t>x</a:t>
            </a:r>
            <a:r>
              <a:rPr lang="en-US" sz="2400" dirty="0">
                <a:cs typeface="Times New Roman" pitchFamily="18" charset="0"/>
              </a:rPr>
              <a:t> 124.1 mills = Gross Tax Bill  =   </a:t>
            </a:r>
            <a:r>
              <a:rPr lang="en-US" sz="2800" dirty="0">
                <a:cs typeface="Times New Roman" pitchFamily="18" charset="0"/>
              </a:rPr>
              <a:t>$4,964.00</a:t>
            </a:r>
          </a:p>
          <a:p>
            <a:pPr marL="723773" lvl="1" indent="-384048" fontAlgn="auto">
              <a:spcBef>
                <a:spcPts val="0"/>
              </a:spcBef>
              <a:spcAft>
                <a:spcPts val="0"/>
              </a:spcAft>
              <a:buFont typeface="Wingdings 2"/>
              <a:buChar char=""/>
              <a:defRPr/>
            </a:pPr>
            <a:r>
              <a:rPr lang="en-US" sz="2400" u="sng" dirty="0">
                <a:cs typeface="Times New Roman" pitchFamily="18" charset="0"/>
              </a:rPr>
              <a:t>Less gambling relief </a:t>
            </a:r>
            <a:r>
              <a:rPr lang="en-US" sz="1800" u="sng" dirty="0">
                <a:cs typeface="Times New Roman" pitchFamily="18" charset="0"/>
              </a:rPr>
              <a:t>(2016-17 tax relief is $199.80)  </a:t>
            </a:r>
            <a:r>
              <a:rPr lang="en-US" sz="2400" u="sng" dirty="0">
                <a:cs typeface="Times New Roman" pitchFamily="18" charset="0"/>
              </a:rPr>
              <a:t>=	 </a:t>
            </a:r>
            <a:r>
              <a:rPr lang="en-US" sz="2800" u="sng" dirty="0">
                <a:cs typeface="Times New Roman" pitchFamily="18" charset="0"/>
              </a:rPr>
              <a:t>-201.54</a:t>
            </a:r>
          </a:p>
          <a:p>
            <a:pPr marL="723773" lvl="1" indent="-384048" fontAlgn="auto">
              <a:spcBef>
                <a:spcPts val="0"/>
              </a:spcBef>
              <a:spcAft>
                <a:spcPts val="0"/>
              </a:spcAft>
              <a:buFont typeface="Wingdings 2"/>
              <a:buChar char=""/>
              <a:defRPr/>
            </a:pPr>
            <a:r>
              <a:rPr lang="en-US" sz="2400" dirty="0">
                <a:cs typeface="Times New Roman" pitchFamily="18" charset="0"/>
              </a:rPr>
              <a:t>Tax bill with tax relief				       </a:t>
            </a:r>
            <a:r>
              <a:rPr lang="en-US" sz="2800" dirty="0">
                <a:cs typeface="Times New Roman" pitchFamily="18" charset="0"/>
              </a:rPr>
              <a:t>$4,762.46</a:t>
            </a:r>
            <a:r>
              <a:rPr lang="en-US" sz="2400" dirty="0">
                <a:cs typeface="Times New Roman" pitchFamily="18" charset="0"/>
              </a:rPr>
              <a:t>		</a:t>
            </a:r>
          </a:p>
          <a:p>
            <a:pPr marL="723773" lvl="1" indent="-384048" fontAlgn="auto">
              <a:spcBef>
                <a:spcPts val="1200"/>
              </a:spcBef>
              <a:spcAft>
                <a:spcPts val="0"/>
              </a:spcAft>
              <a:buFont typeface="Wingdings 2"/>
              <a:buChar char=""/>
              <a:defRPr/>
            </a:pPr>
            <a:r>
              <a:rPr lang="en-US" sz="2400" dirty="0">
                <a:cs typeface="Times New Roman" pitchFamily="18" charset="0"/>
              </a:rPr>
              <a:t>Real estate tax </a:t>
            </a:r>
            <a:r>
              <a:rPr lang="en-US" sz="2400" u="sng" dirty="0">
                <a:solidFill>
                  <a:srgbClr val="00B050"/>
                </a:solidFill>
                <a:cs typeface="Times New Roman" pitchFamily="18" charset="0"/>
              </a:rPr>
              <a:t>cut</a:t>
            </a:r>
            <a:r>
              <a:rPr lang="en-US" sz="2400" dirty="0">
                <a:cs typeface="Times New Roman" pitchFamily="18" charset="0"/>
              </a:rPr>
              <a:t> compared to current year = $1.74 	</a:t>
            </a:r>
          </a:p>
        </p:txBody>
      </p:sp>
      <p:sp>
        <p:nvSpPr>
          <p:cNvPr id="38915" name="Slide Number Placeholder 5"/>
          <p:cNvSpPr>
            <a:spLocks noGrp="1"/>
          </p:cNvSpPr>
          <p:nvPr>
            <p:ph type="sldNum" sz="quarter" idx="12"/>
          </p:nvPr>
        </p:nvSpPr>
        <p:spPr/>
        <p:txBody>
          <a:bodyPr/>
          <a:lstStyle/>
          <a:p>
            <a:pPr>
              <a:defRPr/>
            </a:pPr>
            <a:fld id="{8F4EC163-9D67-4898-8981-EE7361578A65}" type="slidenum">
              <a:rPr lang="en-US"/>
              <a:pPr>
                <a:defRPr/>
              </a:pPr>
              <a:t>13</a:t>
            </a:fld>
            <a:endParaRPr lang="en-US" dirty="0"/>
          </a:p>
        </p:txBody>
      </p:sp>
      <p:sp>
        <p:nvSpPr>
          <p:cNvPr id="6" name="Date Placeholder 5"/>
          <p:cNvSpPr>
            <a:spLocks noGrp="1"/>
          </p:cNvSpPr>
          <p:nvPr>
            <p:ph type="dt" sz="half" idx="10"/>
          </p:nvPr>
        </p:nvSpPr>
        <p:spPr/>
        <p:txBody>
          <a:bodyPr/>
          <a:lstStyle/>
          <a:p>
            <a:pPr>
              <a:defRPr/>
            </a:pPr>
            <a:r>
              <a:rPr lang="en-US"/>
              <a:t>5/23/2017</a:t>
            </a:r>
            <a:endParaRPr lang="en-US" dirty="0"/>
          </a:p>
        </p:txBody>
      </p:sp>
      <p:sp>
        <p:nvSpPr>
          <p:cNvPr id="2" name="Footer Placeholder 1"/>
          <p:cNvSpPr>
            <a:spLocks noGrp="1"/>
          </p:cNvSpPr>
          <p:nvPr>
            <p:ph type="ftr" sz="quarter" idx="11"/>
          </p:nvPr>
        </p:nvSpPr>
        <p:spPr/>
        <p:txBody>
          <a:bodyPr/>
          <a:lstStyle/>
          <a:p>
            <a:pPr>
              <a:defRPr/>
            </a:pPr>
            <a:r>
              <a:rPr lang="en-US"/>
              <a:t>2017-05-23 Final Budget</a:t>
            </a:r>
            <a:endParaRPr lang="en-US" dirty="0"/>
          </a:p>
        </p:txBody>
      </p:sp>
    </p:spTree>
    <p:extLst>
      <p:ext uri="{BB962C8B-B14F-4D97-AF65-F5344CB8AC3E}">
        <p14:creationId xmlns:p14="http://schemas.microsoft.com/office/powerpoint/2010/main" val="3986662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8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8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68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68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68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68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7467600" cy="715962"/>
          </a:xfrm>
        </p:spPr>
        <p:txBody>
          <a:bodyPr/>
          <a:lstStyle/>
          <a:p>
            <a:r>
              <a:rPr lang="en-US" dirty="0"/>
              <a:t>Act 1 Tax Index </a:t>
            </a:r>
            <a:r>
              <a:rPr lang="en-US" sz="3200" dirty="0"/>
              <a:t>+ Exceptions</a:t>
            </a:r>
            <a:endParaRPr lang="en-US" dirty="0"/>
          </a:p>
        </p:txBody>
      </p:sp>
      <p:sp>
        <p:nvSpPr>
          <p:cNvPr id="2" name="Date Placeholder 1"/>
          <p:cNvSpPr>
            <a:spLocks noGrp="1"/>
          </p:cNvSpPr>
          <p:nvPr>
            <p:ph type="dt" sz="half" idx="10"/>
          </p:nvPr>
        </p:nvSpPr>
        <p:spPr/>
        <p:txBody>
          <a:bodyPr/>
          <a:lstStyle/>
          <a:p>
            <a:pPr>
              <a:defRPr/>
            </a:pPr>
            <a:r>
              <a:rPr lang="en-US"/>
              <a:t>5/23/2017</a:t>
            </a:r>
            <a:endParaRPr lang="en-US" dirty="0"/>
          </a:p>
        </p:txBody>
      </p:sp>
      <p:sp>
        <p:nvSpPr>
          <p:cNvPr id="3" name="Footer Placeholder 2"/>
          <p:cNvSpPr>
            <a:spLocks noGrp="1"/>
          </p:cNvSpPr>
          <p:nvPr>
            <p:ph type="ftr" sz="quarter" idx="11"/>
          </p:nvPr>
        </p:nvSpPr>
        <p:spPr/>
        <p:txBody>
          <a:bodyPr/>
          <a:lstStyle/>
          <a:p>
            <a:pPr>
              <a:defRPr/>
            </a:pPr>
            <a:r>
              <a:rPr lang="en-US"/>
              <a:t>2017-05-23 Final Budget</a:t>
            </a:r>
            <a:endParaRPr lang="en-US" dirty="0"/>
          </a:p>
        </p:txBody>
      </p:sp>
      <p:sp>
        <p:nvSpPr>
          <p:cNvPr id="4" name="Slide Number Placeholder 3"/>
          <p:cNvSpPr>
            <a:spLocks noGrp="1"/>
          </p:cNvSpPr>
          <p:nvPr>
            <p:ph type="sldNum" sz="quarter" idx="12"/>
          </p:nvPr>
        </p:nvSpPr>
        <p:spPr/>
        <p:txBody>
          <a:bodyPr/>
          <a:lstStyle/>
          <a:p>
            <a:pPr>
              <a:defRPr/>
            </a:pPr>
            <a:fld id="{0EC70385-D42F-4FE6-9483-9A0E50FFCC9C}" type="slidenum">
              <a:rPr lang="en-US" smtClean="0"/>
              <a:pPr>
                <a:defRPr/>
              </a:pPr>
              <a:t>14</a:t>
            </a:fld>
            <a:endParaRPr lang="en-US" dirty="0"/>
          </a:p>
        </p:txBody>
      </p:sp>
      <p:graphicFrame>
        <p:nvGraphicFramePr>
          <p:cNvPr id="7" name="Object 6"/>
          <p:cNvGraphicFramePr>
            <a:graphicFrameLocks noGrp="1" noChangeAspect="1"/>
          </p:cNvGraphicFramePr>
          <p:nvPr>
            <p:extLst>
              <p:ext uri="{D42A27DB-BD31-4B8C-83A1-F6EECF244321}">
                <p14:modId xmlns:p14="http://schemas.microsoft.com/office/powerpoint/2010/main" val="243044354"/>
              </p:ext>
            </p:extLst>
          </p:nvPr>
        </p:nvGraphicFramePr>
        <p:xfrm>
          <a:off x="381000" y="923925"/>
          <a:ext cx="8229600" cy="5492753"/>
        </p:xfrm>
        <a:graphic>
          <a:graphicData uri="http://schemas.openxmlformats.org/presentationml/2006/ole">
            <mc:AlternateContent xmlns:mc="http://schemas.openxmlformats.org/markup-compatibility/2006">
              <mc:Choice xmlns:v="urn:schemas-microsoft-com:vml" Requires="v">
                <p:oleObj spid="_x0000_s377997" name="Worksheet" r:id="rId3" imgW="3848202" imgH="3228995" progId="Excel.Sheet.12">
                  <p:embed/>
                </p:oleObj>
              </mc:Choice>
              <mc:Fallback>
                <p:oleObj name="Worksheet" r:id="rId3" imgW="3848202" imgH="3228995" progId="Excel.Sheet.12">
                  <p:embed/>
                  <p:pic>
                    <p:nvPicPr>
                      <p:cNvPr id="0" name=""/>
                      <p:cNvPicPr>
                        <a:picLocks noGrp="1" noChangeAspect="1" noChangeArrowheads="1"/>
                      </p:cNvPicPr>
                      <p:nvPr/>
                    </p:nvPicPr>
                    <p:blipFill>
                      <a:blip r:embed="rId4"/>
                      <a:srcRect/>
                      <a:stretch>
                        <a:fillRect/>
                      </a:stretch>
                    </p:blipFill>
                    <p:spPr bwMode="auto">
                      <a:xfrm>
                        <a:off x="381000" y="923925"/>
                        <a:ext cx="8229600" cy="5492753"/>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652185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t>5/23/2017</a:t>
            </a:r>
            <a:endParaRPr lang="en-US" dirty="0"/>
          </a:p>
        </p:txBody>
      </p:sp>
      <p:sp>
        <p:nvSpPr>
          <p:cNvPr id="3" name="Content Placeholder 2"/>
          <p:cNvSpPr>
            <a:spLocks noGrp="1"/>
          </p:cNvSpPr>
          <p:nvPr>
            <p:ph idx="1"/>
          </p:nvPr>
        </p:nvSpPr>
        <p:spPr>
          <a:xfrm>
            <a:off x="0" y="1828800"/>
            <a:ext cx="9144000" cy="4221163"/>
          </a:xfrm>
        </p:spPr>
        <p:txBody>
          <a:bodyPr/>
          <a:lstStyle/>
          <a:p>
            <a:pPr>
              <a:spcAft>
                <a:spcPts val="1200"/>
              </a:spcAft>
            </a:pPr>
            <a:r>
              <a:rPr lang="en-US" sz="3200" dirty="0"/>
              <a:t>The Final Budget for 2017-18 is $331,810,756</a:t>
            </a:r>
          </a:p>
          <a:p>
            <a:pPr>
              <a:spcAft>
                <a:spcPts val="1200"/>
              </a:spcAft>
            </a:pPr>
            <a:r>
              <a:rPr lang="en-US" sz="3200" dirty="0"/>
              <a:t>$13,926,209</a:t>
            </a:r>
            <a:r>
              <a:rPr lang="en-US" sz="3200" dirty="0">
                <a:solidFill>
                  <a:srgbClr val="FF0000"/>
                </a:solidFill>
              </a:rPr>
              <a:t> </a:t>
            </a:r>
            <a:r>
              <a:rPr lang="en-US" sz="3200" dirty="0"/>
              <a:t>Increase over the 2016-17 Projected Actual Expenditures</a:t>
            </a:r>
          </a:p>
          <a:p>
            <a:pPr lvl="1">
              <a:spcAft>
                <a:spcPts val="1200"/>
              </a:spcAft>
            </a:pPr>
            <a:r>
              <a:rPr lang="en-US" sz="2800" dirty="0"/>
              <a:t>Most of the increase, $6.9M, is associated with retirement system funding and Health care Expenses.</a:t>
            </a:r>
          </a:p>
        </p:txBody>
      </p:sp>
      <p:sp>
        <p:nvSpPr>
          <p:cNvPr id="5" name="Footer Placeholder 4"/>
          <p:cNvSpPr>
            <a:spLocks noGrp="1"/>
          </p:cNvSpPr>
          <p:nvPr>
            <p:ph type="ftr" sz="quarter" idx="11"/>
          </p:nvPr>
        </p:nvSpPr>
        <p:spPr/>
        <p:txBody>
          <a:bodyPr/>
          <a:lstStyle/>
          <a:p>
            <a:pPr>
              <a:defRPr/>
            </a:pPr>
            <a:r>
              <a:rPr lang="en-US"/>
              <a:t>2017-05-23 Final Budget</a:t>
            </a:r>
            <a:endParaRPr lang="en-US" dirty="0"/>
          </a:p>
        </p:txBody>
      </p:sp>
      <p:sp>
        <p:nvSpPr>
          <p:cNvPr id="6" name="Slide Number Placeholder 5"/>
          <p:cNvSpPr>
            <a:spLocks noGrp="1"/>
          </p:cNvSpPr>
          <p:nvPr>
            <p:ph type="sldNum" sz="quarter" idx="12"/>
          </p:nvPr>
        </p:nvSpPr>
        <p:spPr/>
        <p:txBody>
          <a:bodyPr/>
          <a:lstStyle/>
          <a:p>
            <a:pPr>
              <a:defRPr/>
            </a:pPr>
            <a:fld id="{D58E4847-2081-4C3D-9A88-17458829CF10}" type="slidenum">
              <a:rPr lang="en-US" smtClean="0"/>
              <a:pPr>
                <a:defRPr/>
              </a:pPr>
              <a:t>15</a:t>
            </a:fld>
            <a:endParaRPr lang="en-US" dirty="0"/>
          </a:p>
        </p:txBody>
      </p:sp>
      <p:sp>
        <p:nvSpPr>
          <p:cNvPr id="9" name="Rectangle 2"/>
          <p:cNvSpPr>
            <a:spLocks noGrp="1" noChangeArrowheads="1"/>
          </p:cNvSpPr>
          <p:nvPr>
            <p:ph type="title"/>
          </p:nvPr>
        </p:nvSpPr>
        <p:spPr>
          <a:xfrm>
            <a:off x="1676400" y="76201"/>
            <a:ext cx="5638800" cy="685800"/>
          </a:xfrm>
          <a:gradFill rotWithShape="1">
            <a:gsLst>
              <a:gs pos="0">
                <a:srgbClr val="FFCC00"/>
              </a:gs>
              <a:gs pos="100000">
                <a:srgbClr val="E5B700"/>
              </a:gs>
            </a:gsLst>
            <a:lin ang="5400000" scaled="1"/>
          </a:gradFill>
          <a:ln w="19050">
            <a:solidFill>
              <a:schemeClr val="tx1"/>
            </a:solidFill>
          </a:ln>
        </p:spPr>
        <p:txBody>
          <a:bodyPr>
            <a:normAutofit fontScale="90000"/>
          </a:bodyPr>
          <a:lstStyle/>
          <a:p>
            <a:pPr algn="ctr" fontAlgn="auto">
              <a:spcAft>
                <a:spcPts val="0"/>
              </a:spcAft>
              <a:defRPr/>
            </a:pPr>
            <a:r>
              <a:rPr lang="en-US" sz="6000" dirty="0">
                <a:solidFill>
                  <a:schemeClr val="bg2"/>
                </a:solidFill>
              </a:rPr>
              <a:t>Summary</a:t>
            </a:r>
          </a:p>
        </p:txBody>
      </p:sp>
    </p:spTree>
    <p:extLst>
      <p:ext uri="{BB962C8B-B14F-4D97-AF65-F5344CB8AC3E}">
        <p14:creationId xmlns:p14="http://schemas.microsoft.com/office/powerpoint/2010/main" val="280703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t>5/23/2017</a:t>
            </a:r>
            <a:endParaRPr lang="en-US" dirty="0"/>
          </a:p>
        </p:txBody>
      </p:sp>
      <p:sp>
        <p:nvSpPr>
          <p:cNvPr id="3" name="Content Placeholder 2"/>
          <p:cNvSpPr>
            <a:spLocks noGrp="1"/>
          </p:cNvSpPr>
          <p:nvPr>
            <p:ph idx="1"/>
          </p:nvPr>
        </p:nvSpPr>
        <p:spPr>
          <a:xfrm>
            <a:off x="0" y="838200"/>
            <a:ext cx="9144000" cy="838199"/>
          </a:xfrm>
        </p:spPr>
        <p:txBody>
          <a:bodyPr/>
          <a:lstStyle/>
          <a:p>
            <a:pPr marL="36505" indent="0">
              <a:spcAft>
                <a:spcPts val="1200"/>
              </a:spcAft>
              <a:buNone/>
            </a:pPr>
            <a:r>
              <a:rPr lang="en-US" sz="3600" dirty="0"/>
              <a:t>	Budget initiatives of:</a:t>
            </a:r>
          </a:p>
        </p:txBody>
      </p:sp>
      <p:sp>
        <p:nvSpPr>
          <p:cNvPr id="5" name="Footer Placeholder 4"/>
          <p:cNvSpPr>
            <a:spLocks noGrp="1"/>
          </p:cNvSpPr>
          <p:nvPr>
            <p:ph type="ftr" sz="quarter" idx="11"/>
          </p:nvPr>
        </p:nvSpPr>
        <p:spPr/>
        <p:txBody>
          <a:bodyPr/>
          <a:lstStyle/>
          <a:p>
            <a:pPr>
              <a:defRPr/>
            </a:pPr>
            <a:r>
              <a:rPr lang="en-US"/>
              <a:t>2017-05-23 Final Budget</a:t>
            </a:r>
            <a:endParaRPr lang="en-US" dirty="0"/>
          </a:p>
        </p:txBody>
      </p:sp>
      <p:sp>
        <p:nvSpPr>
          <p:cNvPr id="6" name="Slide Number Placeholder 5"/>
          <p:cNvSpPr>
            <a:spLocks noGrp="1"/>
          </p:cNvSpPr>
          <p:nvPr>
            <p:ph type="sldNum" sz="quarter" idx="12"/>
          </p:nvPr>
        </p:nvSpPr>
        <p:spPr/>
        <p:txBody>
          <a:bodyPr/>
          <a:lstStyle/>
          <a:p>
            <a:pPr>
              <a:defRPr/>
            </a:pPr>
            <a:fld id="{D58E4847-2081-4C3D-9A88-17458829CF10}" type="slidenum">
              <a:rPr lang="en-US" smtClean="0"/>
              <a:pPr>
                <a:defRPr/>
              </a:pPr>
              <a:t>16</a:t>
            </a:fld>
            <a:endParaRPr lang="en-US" dirty="0"/>
          </a:p>
        </p:txBody>
      </p:sp>
      <p:sp>
        <p:nvSpPr>
          <p:cNvPr id="9" name="Rectangle 2"/>
          <p:cNvSpPr>
            <a:spLocks noGrp="1" noChangeArrowheads="1"/>
          </p:cNvSpPr>
          <p:nvPr>
            <p:ph type="title"/>
          </p:nvPr>
        </p:nvSpPr>
        <p:spPr>
          <a:xfrm>
            <a:off x="609600" y="76201"/>
            <a:ext cx="7620000" cy="685800"/>
          </a:xfrm>
          <a:gradFill rotWithShape="1">
            <a:gsLst>
              <a:gs pos="0">
                <a:srgbClr val="FFCC00"/>
              </a:gs>
              <a:gs pos="100000">
                <a:srgbClr val="E5B700"/>
              </a:gs>
            </a:gsLst>
            <a:lin ang="5400000" scaled="1"/>
          </a:gradFill>
          <a:ln w="19050">
            <a:solidFill>
              <a:schemeClr val="tx1"/>
            </a:solidFill>
          </a:ln>
        </p:spPr>
        <p:txBody>
          <a:bodyPr>
            <a:normAutofit fontScale="90000"/>
          </a:bodyPr>
          <a:lstStyle/>
          <a:p>
            <a:pPr algn="ctr" fontAlgn="auto">
              <a:spcAft>
                <a:spcPts val="0"/>
              </a:spcAft>
              <a:defRPr/>
            </a:pPr>
            <a:r>
              <a:rPr lang="en-US" sz="6000" dirty="0">
                <a:solidFill>
                  <a:schemeClr val="bg2"/>
                </a:solidFill>
              </a:rPr>
              <a:t>Summary </a:t>
            </a:r>
            <a:r>
              <a:rPr lang="en-US" sz="3600" dirty="0">
                <a:solidFill>
                  <a:schemeClr val="bg2"/>
                </a:solidFill>
              </a:rPr>
              <a:t>continued</a:t>
            </a:r>
          </a:p>
        </p:txBody>
      </p:sp>
      <p:sp>
        <p:nvSpPr>
          <p:cNvPr id="2" name="Rectangle 1"/>
          <p:cNvSpPr/>
          <p:nvPr/>
        </p:nvSpPr>
        <p:spPr>
          <a:xfrm>
            <a:off x="-76200" y="1486675"/>
            <a:ext cx="9144000" cy="4924425"/>
          </a:xfrm>
          <a:prstGeom prst="rect">
            <a:avLst/>
          </a:prstGeom>
        </p:spPr>
        <p:txBody>
          <a:bodyPr wrap="square">
            <a:spAutoFit/>
          </a:bodyPr>
          <a:lstStyle/>
          <a:p>
            <a:pPr marL="342900" indent="-342900">
              <a:spcBef>
                <a:spcPts val="1800"/>
              </a:spcBef>
              <a:buFont typeface="Arial" panose="020B0604020202020204" pitchFamily="34" charset="0"/>
              <a:buChar char="•"/>
            </a:pPr>
            <a:r>
              <a:rPr lang="en-US" sz="2800" dirty="0"/>
              <a:t>Continue Rollout of iPads, Laptops and expansion of the Wireless Network </a:t>
            </a:r>
          </a:p>
          <a:p>
            <a:pPr marL="342900" indent="-342900">
              <a:spcBef>
                <a:spcPts val="1800"/>
              </a:spcBef>
              <a:buFont typeface="Arial" panose="020B0604020202020204" pitchFamily="34" charset="0"/>
              <a:buChar char="•"/>
            </a:pPr>
            <a:r>
              <a:rPr lang="en-US" sz="2800" dirty="0"/>
              <a:t>Adding 1 Staff Developer for Technology</a:t>
            </a:r>
          </a:p>
          <a:p>
            <a:pPr marL="342900" indent="-342900">
              <a:spcBef>
                <a:spcPts val="1800"/>
              </a:spcBef>
              <a:buFont typeface="Arial" panose="020B0604020202020204" pitchFamily="34" charset="0"/>
              <a:buChar char="•"/>
            </a:pPr>
            <a:r>
              <a:rPr lang="en-US" sz="2800" dirty="0"/>
              <a:t>Improve the Safety and Playability of Athletic Fields</a:t>
            </a:r>
          </a:p>
          <a:p>
            <a:pPr marL="342900" indent="-342900">
              <a:spcBef>
                <a:spcPts val="1800"/>
              </a:spcBef>
              <a:buFont typeface="Arial" panose="020B0604020202020204" pitchFamily="34" charset="0"/>
              <a:buChar char="•"/>
            </a:pPr>
            <a:r>
              <a:rPr lang="en-US" sz="2800" dirty="0"/>
              <a:t>15 Additional Middle School Teachers </a:t>
            </a:r>
            <a:r>
              <a:rPr lang="en-US" dirty="0"/>
              <a:t>(new proposed schedule)</a:t>
            </a:r>
            <a:endParaRPr lang="en-US" sz="2800" dirty="0"/>
          </a:p>
          <a:p>
            <a:pPr marL="342900" indent="-342900">
              <a:spcBef>
                <a:spcPts val="1800"/>
              </a:spcBef>
              <a:buFont typeface="Arial" panose="020B0604020202020204" pitchFamily="34" charset="0"/>
              <a:buChar char="•"/>
            </a:pPr>
            <a:r>
              <a:rPr lang="en-US" sz="2800" dirty="0"/>
              <a:t>7.9 Additional Special Education Teachers</a:t>
            </a:r>
          </a:p>
          <a:p>
            <a:pPr marL="342900" indent="-342900">
              <a:spcBef>
                <a:spcPts val="1800"/>
              </a:spcBef>
              <a:buFont typeface="Arial" panose="020B0604020202020204" pitchFamily="34" charset="0"/>
              <a:buChar char="•"/>
            </a:pPr>
            <a:r>
              <a:rPr lang="en-US" sz="2800" dirty="0"/>
              <a:t>Add 9</a:t>
            </a:r>
            <a:r>
              <a:rPr lang="en-US" sz="2800" baseline="30000" dirty="0"/>
              <a:t>th</a:t>
            </a:r>
            <a:r>
              <a:rPr lang="en-US" sz="2800" dirty="0"/>
              <a:t> </a:t>
            </a:r>
            <a:r>
              <a:rPr lang="en-US" sz="2700" dirty="0"/>
              <a:t>Grade Sports for Basketball, Soccer, Softball/Baseball</a:t>
            </a:r>
          </a:p>
          <a:p>
            <a:pPr marL="342900" indent="-342900">
              <a:spcBef>
                <a:spcPts val="1800"/>
              </a:spcBef>
              <a:buFont typeface="Arial" panose="020B0604020202020204" pitchFamily="34" charset="0"/>
              <a:buChar char="•"/>
            </a:pPr>
            <a:r>
              <a:rPr lang="en-US" sz="2800" dirty="0"/>
              <a:t>Expand Middle School Clubs</a:t>
            </a:r>
            <a:endParaRPr lang="en-US" dirty="0"/>
          </a:p>
        </p:txBody>
      </p:sp>
    </p:spTree>
    <p:extLst>
      <p:ext uri="{BB962C8B-B14F-4D97-AF65-F5344CB8AC3E}">
        <p14:creationId xmlns:p14="http://schemas.microsoft.com/office/powerpoint/2010/main" val="1456275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a:xfrm>
            <a:off x="1143000" y="0"/>
            <a:ext cx="7772400" cy="762000"/>
          </a:xfrm>
        </p:spPr>
        <p:txBody>
          <a:bodyPr>
            <a:normAutofit/>
          </a:bodyPr>
          <a:lstStyle/>
          <a:p>
            <a:pPr fontAlgn="auto">
              <a:spcAft>
                <a:spcPts val="0"/>
              </a:spcAft>
              <a:defRPr/>
            </a:pPr>
            <a:r>
              <a:rPr lang="en-US" sz="4400" dirty="0"/>
              <a:t>Next Steps for June 14</a:t>
            </a:r>
            <a:r>
              <a:rPr lang="en-US" sz="4400" baseline="30000" dirty="0"/>
              <a:t>th</a:t>
            </a:r>
            <a:r>
              <a:rPr lang="en-US" sz="4400" dirty="0"/>
              <a:t> . </a:t>
            </a:r>
            <a:r>
              <a:rPr lang="en-US" sz="4000" dirty="0"/>
              <a:t>.</a:t>
            </a:r>
            <a:r>
              <a:rPr lang="en-US" sz="4400" dirty="0"/>
              <a:t> </a:t>
            </a:r>
            <a:r>
              <a:rPr lang="en-US" sz="3600" dirty="0"/>
              <a:t>.</a:t>
            </a:r>
            <a:r>
              <a:rPr lang="en-US" sz="4400" dirty="0"/>
              <a:t> </a:t>
            </a:r>
            <a:r>
              <a:rPr lang="en-US" sz="3200" dirty="0"/>
              <a:t>.</a:t>
            </a:r>
            <a:r>
              <a:rPr lang="en-US" sz="4400" dirty="0"/>
              <a:t>  </a:t>
            </a:r>
          </a:p>
        </p:txBody>
      </p:sp>
      <p:sp>
        <p:nvSpPr>
          <p:cNvPr id="54275" name="Rectangle 3"/>
          <p:cNvSpPr>
            <a:spLocks noGrp="1" noChangeArrowheads="1"/>
          </p:cNvSpPr>
          <p:nvPr>
            <p:ph idx="1"/>
          </p:nvPr>
        </p:nvSpPr>
        <p:spPr>
          <a:xfrm>
            <a:off x="457200" y="1143000"/>
            <a:ext cx="8458200" cy="5029200"/>
          </a:xfrm>
        </p:spPr>
        <p:txBody>
          <a:bodyPr>
            <a:normAutofit/>
          </a:bodyPr>
          <a:lstStyle/>
          <a:p>
            <a:pPr marL="420535" indent="-383967" fontAlgn="auto">
              <a:lnSpc>
                <a:spcPct val="90000"/>
              </a:lnSpc>
              <a:spcAft>
                <a:spcPts val="1200"/>
              </a:spcAft>
              <a:buFont typeface="Wingdings 2"/>
              <a:buChar char=""/>
              <a:defRPr/>
            </a:pPr>
            <a:r>
              <a:rPr lang="en-US" sz="3200" dirty="0"/>
              <a:t>Board of School Directors</a:t>
            </a:r>
          </a:p>
          <a:p>
            <a:pPr lvl="1">
              <a:spcAft>
                <a:spcPts val="1200"/>
              </a:spcAft>
            </a:pPr>
            <a:r>
              <a:rPr lang="en-US" sz="2800" dirty="0"/>
              <a:t>Consideration to adopt the 2017-18 Final Budget in the amount of $331,810,756</a:t>
            </a:r>
          </a:p>
          <a:p>
            <a:pPr marL="722224" lvl="1" indent="-274263" fontAlgn="auto">
              <a:lnSpc>
                <a:spcPct val="90000"/>
              </a:lnSpc>
              <a:spcAft>
                <a:spcPts val="1200"/>
              </a:spcAft>
              <a:buFont typeface="Wingdings 2"/>
              <a:buChar char=""/>
              <a:defRPr/>
            </a:pPr>
            <a:r>
              <a:rPr lang="en-US" sz="2800" dirty="0"/>
              <a:t>Consideration to adopt the resolution for the 2017-18 Homestead and Farmstead real estate tax relief of $201.54</a:t>
            </a:r>
          </a:p>
          <a:p>
            <a:pPr marL="722224" lvl="1" indent="-274263" fontAlgn="auto">
              <a:lnSpc>
                <a:spcPct val="90000"/>
              </a:lnSpc>
              <a:spcAft>
                <a:spcPts val="1200"/>
              </a:spcAft>
              <a:buFont typeface="Wingdings 2"/>
              <a:buChar char=""/>
              <a:defRPr/>
            </a:pPr>
            <a:r>
              <a:rPr lang="en-US" sz="2800" dirty="0"/>
              <a:t>Consideration to adopt the taxing resolution for real estate, earned income, and electric utilities</a:t>
            </a:r>
          </a:p>
          <a:p>
            <a:pPr marL="722224" lvl="1" indent="-274263" fontAlgn="auto">
              <a:lnSpc>
                <a:spcPct val="90000"/>
              </a:lnSpc>
              <a:spcAft>
                <a:spcPts val="1200"/>
              </a:spcAft>
              <a:buNone/>
              <a:defRPr/>
            </a:pPr>
            <a:endParaRPr lang="en-US" sz="2800" baseline="30000" dirty="0"/>
          </a:p>
          <a:p>
            <a:pPr marL="722224" lvl="1" indent="-274263" fontAlgn="auto">
              <a:lnSpc>
                <a:spcPct val="90000"/>
              </a:lnSpc>
              <a:spcAft>
                <a:spcPts val="0"/>
              </a:spcAft>
              <a:buFont typeface="Wingdings 2"/>
              <a:buChar char=""/>
              <a:defRPr/>
            </a:pPr>
            <a:endParaRPr lang="en-US" sz="2800" baseline="30000" dirty="0"/>
          </a:p>
          <a:p>
            <a:pPr marL="722224" lvl="1" indent="-274263" fontAlgn="auto">
              <a:lnSpc>
                <a:spcPct val="90000"/>
              </a:lnSpc>
              <a:spcAft>
                <a:spcPts val="0"/>
              </a:spcAft>
              <a:buNone/>
              <a:defRPr/>
            </a:pPr>
            <a:endParaRPr lang="en-US" sz="2800" dirty="0"/>
          </a:p>
        </p:txBody>
      </p:sp>
      <p:sp>
        <p:nvSpPr>
          <p:cNvPr id="45059" name="Slide Number Placeholder 5"/>
          <p:cNvSpPr>
            <a:spLocks noGrp="1"/>
          </p:cNvSpPr>
          <p:nvPr>
            <p:ph type="sldNum" sz="quarter" idx="12"/>
          </p:nvPr>
        </p:nvSpPr>
        <p:spPr/>
        <p:txBody>
          <a:bodyPr/>
          <a:lstStyle/>
          <a:p>
            <a:pPr>
              <a:defRPr/>
            </a:pPr>
            <a:fld id="{109D9400-C5BC-482B-8EE8-900D22B2B088}" type="slidenum">
              <a:rPr lang="en-US"/>
              <a:pPr>
                <a:defRPr/>
              </a:pPr>
              <a:t>17</a:t>
            </a:fld>
            <a:endParaRPr lang="en-US" dirty="0"/>
          </a:p>
        </p:txBody>
      </p:sp>
      <p:sp>
        <p:nvSpPr>
          <p:cNvPr id="9" name="Date Placeholder 8"/>
          <p:cNvSpPr>
            <a:spLocks noGrp="1"/>
          </p:cNvSpPr>
          <p:nvPr>
            <p:ph type="dt" sz="half" idx="10"/>
          </p:nvPr>
        </p:nvSpPr>
        <p:spPr/>
        <p:txBody>
          <a:bodyPr/>
          <a:lstStyle/>
          <a:p>
            <a:pPr>
              <a:defRPr/>
            </a:pPr>
            <a:r>
              <a:rPr lang="en-US"/>
              <a:t>5/23/2017</a:t>
            </a:r>
            <a:endParaRPr lang="en-US" dirty="0"/>
          </a:p>
        </p:txBody>
      </p:sp>
      <p:sp>
        <p:nvSpPr>
          <p:cNvPr id="2" name="Footer Placeholder 1"/>
          <p:cNvSpPr>
            <a:spLocks noGrp="1"/>
          </p:cNvSpPr>
          <p:nvPr>
            <p:ph type="ftr" sz="quarter" idx="11"/>
          </p:nvPr>
        </p:nvSpPr>
        <p:spPr/>
        <p:txBody>
          <a:bodyPr/>
          <a:lstStyle/>
          <a:p>
            <a:pPr>
              <a:defRPr/>
            </a:pPr>
            <a:r>
              <a:rPr lang="en-US"/>
              <a:t>2017-05-23 Final Budget</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2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t>5/23/2017</a:t>
            </a:r>
            <a:endParaRPr lang="en-US" dirty="0"/>
          </a:p>
        </p:txBody>
      </p:sp>
      <p:sp>
        <p:nvSpPr>
          <p:cNvPr id="5" name="Footer Placeholder 4"/>
          <p:cNvSpPr>
            <a:spLocks noGrp="1"/>
          </p:cNvSpPr>
          <p:nvPr>
            <p:ph type="ftr" sz="quarter" idx="11"/>
          </p:nvPr>
        </p:nvSpPr>
        <p:spPr/>
        <p:txBody>
          <a:bodyPr/>
          <a:lstStyle/>
          <a:p>
            <a:pPr>
              <a:defRPr/>
            </a:pPr>
            <a:r>
              <a:rPr lang="en-US"/>
              <a:t>2017-05-23 Final Budget</a:t>
            </a:r>
            <a:endParaRPr lang="en-US" dirty="0"/>
          </a:p>
        </p:txBody>
      </p:sp>
      <p:sp>
        <p:nvSpPr>
          <p:cNvPr id="6" name="Slide Number Placeholder 5"/>
          <p:cNvSpPr>
            <a:spLocks noGrp="1"/>
          </p:cNvSpPr>
          <p:nvPr>
            <p:ph type="sldNum" sz="quarter" idx="12"/>
          </p:nvPr>
        </p:nvSpPr>
        <p:spPr/>
        <p:txBody>
          <a:bodyPr/>
          <a:lstStyle/>
          <a:p>
            <a:pPr>
              <a:defRPr/>
            </a:pPr>
            <a:fld id="{D58E4847-2081-4C3D-9A88-17458829CF10}" type="slidenum">
              <a:rPr lang="en-US" smtClean="0"/>
              <a:pPr>
                <a:defRPr/>
              </a:pPr>
              <a:t>18</a:t>
            </a:fld>
            <a:endParaRPr lang="en-US"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10000" b="64444"/>
          <a:stretch/>
        </p:blipFill>
        <p:spPr>
          <a:xfrm>
            <a:off x="228600" y="685800"/>
            <a:ext cx="8294657" cy="2743200"/>
          </a:xfrm>
          <a:prstGeom prst="rect">
            <a:avLst/>
          </a:prstGeom>
        </p:spPr>
      </p:pic>
    </p:spTree>
    <p:extLst>
      <p:ext uri="{BB962C8B-B14F-4D97-AF65-F5344CB8AC3E}">
        <p14:creationId xmlns:p14="http://schemas.microsoft.com/office/powerpoint/2010/main" val="2140934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t>5/23/2017</a:t>
            </a:r>
            <a:endParaRPr lang="en-US" dirty="0"/>
          </a:p>
        </p:txBody>
      </p:sp>
      <p:sp>
        <p:nvSpPr>
          <p:cNvPr id="5" name="Footer Placeholder 4"/>
          <p:cNvSpPr>
            <a:spLocks noGrp="1"/>
          </p:cNvSpPr>
          <p:nvPr>
            <p:ph type="ftr" sz="quarter" idx="11"/>
          </p:nvPr>
        </p:nvSpPr>
        <p:spPr/>
        <p:txBody>
          <a:bodyPr/>
          <a:lstStyle/>
          <a:p>
            <a:pPr>
              <a:defRPr/>
            </a:pPr>
            <a:r>
              <a:rPr lang="en-US"/>
              <a:t>2017-05-23 Final Budget</a:t>
            </a:r>
            <a:endParaRPr lang="en-US" dirty="0"/>
          </a:p>
        </p:txBody>
      </p:sp>
      <p:sp>
        <p:nvSpPr>
          <p:cNvPr id="6" name="Slide Number Placeholder 5"/>
          <p:cNvSpPr>
            <a:spLocks noGrp="1"/>
          </p:cNvSpPr>
          <p:nvPr>
            <p:ph type="sldNum" sz="quarter" idx="12"/>
          </p:nvPr>
        </p:nvSpPr>
        <p:spPr/>
        <p:txBody>
          <a:bodyPr/>
          <a:lstStyle/>
          <a:p>
            <a:pPr>
              <a:defRPr/>
            </a:pPr>
            <a:fld id="{D58E4847-2081-4C3D-9A88-17458829CF10}" type="slidenum">
              <a:rPr lang="en-US" smtClean="0"/>
              <a:pPr>
                <a:defRPr/>
              </a:pPr>
              <a:t>19</a:t>
            </a:fld>
            <a:endParaRPr lang="en-US"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9739" r="8301" b="8889"/>
          <a:stretch/>
        </p:blipFill>
        <p:spPr>
          <a:xfrm>
            <a:off x="990600" y="152400"/>
            <a:ext cx="7391400" cy="6248400"/>
          </a:xfrm>
          <a:prstGeom prst="rect">
            <a:avLst/>
          </a:prstGeom>
        </p:spPr>
      </p:pic>
    </p:spTree>
    <p:extLst>
      <p:ext uri="{BB962C8B-B14F-4D97-AF65-F5344CB8AC3E}">
        <p14:creationId xmlns:p14="http://schemas.microsoft.com/office/powerpoint/2010/main" val="1886871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noFill/>
        </p:spPr>
        <p:txBody>
          <a:bodyPr lIns="90461" tIns="44438" rIns="90461" bIns="44438"/>
          <a:lstStyle/>
          <a:p>
            <a:r>
              <a:rPr lang="en-US" dirty="0">
                <a:solidFill>
                  <a:srgbClr val="FFFF00"/>
                </a:solidFill>
              </a:rPr>
              <a:t>Budget Components</a:t>
            </a:r>
          </a:p>
        </p:txBody>
      </p:sp>
      <p:sp>
        <p:nvSpPr>
          <p:cNvPr id="6" name="Date Placeholder 5"/>
          <p:cNvSpPr>
            <a:spLocks noGrp="1"/>
          </p:cNvSpPr>
          <p:nvPr>
            <p:ph type="dt" sz="half" idx="10"/>
          </p:nvPr>
        </p:nvSpPr>
        <p:spPr/>
        <p:txBody>
          <a:bodyPr/>
          <a:lstStyle/>
          <a:p>
            <a:pPr>
              <a:defRPr/>
            </a:pPr>
            <a:r>
              <a:rPr lang="en-US"/>
              <a:t>5/23/2017</a:t>
            </a:r>
            <a:endParaRPr lang="en-US" dirty="0"/>
          </a:p>
        </p:txBody>
      </p:sp>
      <p:sp>
        <p:nvSpPr>
          <p:cNvPr id="5" name="Slide Number Placeholder 4"/>
          <p:cNvSpPr>
            <a:spLocks noGrp="1"/>
          </p:cNvSpPr>
          <p:nvPr>
            <p:ph type="sldNum" sz="quarter" idx="12"/>
          </p:nvPr>
        </p:nvSpPr>
        <p:spPr/>
        <p:txBody>
          <a:bodyPr/>
          <a:lstStyle/>
          <a:p>
            <a:pPr>
              <a:defRPr/>
            </a:pPr>
            <a:fld id="{407CB9FE-3BBA-4493-8614-A59EB3440499}" type="slidenum">
              <a:rPr lang="en-US"/>
              <a:pPr>
                <a:defRPr/>
              </a:pPr>
              <a:t>2</a:t>
            </a:fld>
            <a:endParaRPr lang="en-US" dirty="0"/>
          </a:p>
        </p:txBody>
      </p:sp>
      <p:sp>
        <p:nvSpPr>
          <p:cNvPr id="32773" name="Rectangle 3"/>
          <p:cNvSpPr>
            <a:spLocks noGrp="1" noChangeArrowheads="1"/>
          </p:cNvSpPr>
          <p:nvPr>
            <p:ph type="body" idx="4294967295"/>
          </p:nvPr>
        </p:nvSpPr>
        <p:spPr>
          <a:xfrm>
            <a:off x="1352551" y="990600"/>
            <a:ext cx="7791451" cy="5715000"/>
          </a:xfrm>
          <a:noFill/>
        </p:spPr>
        <p:txBody>
          <a:bodyPr lIns="90461" tIns="44438" rIns="90461" bIns="44438"/>
          <a:lstStyle/>
          <a:p>
            <a:pPr>
              <a:buFontTx/>
              <a:buNone/>
            </a:pPr>
            <a:endParaRPr lang="en-US" sz="2800" dirty="0">
              <a:solidFill>
                <a:schemeClr val="bg1"/>
              </a:solidFill>
            </a:endParaRPr>
          </a:p>
          <a:p>
            <a:r>
              <a:rPr lang="en-US" sz="3600" dirty="0"/>
              <a:t>Revenue Review</a:t>
            </a:r>
          </a:p>
          <a:p>
            <a:endParaRPr lang="en-US" sz="3600" dirty="0"/>
          </a:p>
          <a:p>
            <a:r>
              <a:rPr lang="en-US" sz="3600" dirty="0"/>
              <a:t>Expenditure Review</a:t>
            </a:r>
          </a:p>
          <a:p>
            <a:endParaRPr lang="en-US" sz="3600" dirty="0"/>
          </a:p>
          <a:p>
            <a:r>
              <a:rPr lang="en-US" sz="3600" dirty="0"/>
              <a:t>Millage Impact</a:t>
            </a:r>
          </a:p>
          <a:p>
            <a:endParaRPr lang="en-US" sz="3600" dirty="0"/>
          </a:p>
          <a:p>
            <a:r>
              <a:rPr lang="en-US" sz="3600" dirty="0"/>
              <a:t>Summary</a:t>
            </a:r>
          </a:p>
        </p:txBody>
      </p:sp>
      <p:sp>
        <p:nvSpPr>
          <p:cNvPr id="2" name="Footer Placeholder 1"/>
          <p:cNvSpPr>
            <a:spLocks noGrp="1"/>
          </p:cNvSpPr>
          <p:nvPr>
            <p:ph type="ftr" sz="quarter" idx="11"/>
          </p:nvPr>
        </p:nvSpPr>
        <p:spPr/>
        <p:txBody>
          <a:bodyPr/>
          <a:lstStyle/>
          <a:p>
            <a:pPr>
              <a:defRPr/>
            </a:pPr>
            <a:r>
              <a:rPr lang="en-US"/>
              <a:t>2017-05-23 Final Budget</a:t>
            </a:r>
            <a:endParaRPr 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t>5/23/2017</a:t>
            </a:r>
            <a:endParaRPr lang="en-US" dirty="0"/>
          </a:p>
        </p:txBody>
      </p:sp>
      <p:sp>
        <p:nvSpPr>
          <p:cNvPr id="5" name="Footer Placeholder 4"/>
          <p:cNvSpPr>
            <a:spLocks noGrp="1"/>
          </p:cNvSpPr>
          <p:nvPr>
            <p:ph type="ftr" sz="quarter" idx="11"/>
          </p:nvPr>
        </p:nvSpPr>
        <p:spPr/>
        <p:txBody>
          <a:bodyPr/>
          <a:lstStyle/>
          <a:p>
            <a:pPr>
              <a:defRPr/>
            </a:pPr>
            <a:r>
              <a:rPr lang="en-US"/>
              <a:t>2017-05-23 Final Budget</a:t>
            </a:r>
            <a:endParaRPr lang="en-US" dirty="0"/>
          </a:p>
        </p:txBody>
      </p:sp>
      <p:sp>
        <p:nvSpPr>
          <p:cNvPr id="6" name="Slide Number Placeholder 5"/>
          <p:cNvSpPr>
            <a:spLocks noGrp="1"/>
          </p:cNvSpPr>
          <p:nvPr>
            <p:ph type="sldNum" sz="quarter" idx="12"/>
          </p:nvPr>
        </p:nvSpPr>
        <p:spPr/>
        <p:txBody>
          <a:bodyPr/>
          <a:lstStyle/>
          <a:p>
            <a:pPr>
              <a:defRPr/>
            </a:pPr>
            <a:fld id="{D58E4847-2081-4C3D-9A88-17458829CF10}" type="slidenum">
              <a:rPr lang="en-US" smtClean="0"/>
              <a:pPr>
                <a:defRPr/>
              </a:pPr>
              <a:t>20</a:t>
            </a:fld>
            <a:endParaRPr lang="en-US"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33333"/>
          <a:stretch/>
        </p:blipFill>
        <p:spPr>
          <a:xfrm>
            <a:off x="381000" y="914400"/>
            <a:ext cx="8382001" cy="4572000"/>
          </a:xfrm>
          <a:prstGeom prst="rect">
            <a:avLst/>
          </a:prstGeom>
        </p:spPr>
      </p:pic>
    </p:spTree>
    <p:extLst>
      <p:ext uri="{BB962C8B-B14F-4D97-AF65-F5344CB8AC3E}">
        <p14:creationId xmlns:p14="http://schemas.microsoft.com/office/powerpoint/2010/main" val="1334663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t>5/23/2017</a:t>
            </a:r>
            <a:endParaRPr lang="en-US" dirty="0"/>
          </a:p>
        </p:txBody>
      </p:sp>
      <p:sp>
        <p:nvSpPr>
          <p:cNvPr id="5" name="Footer Placeholder 4"/>
          <p:cNvSpPr>
            <a:spLocks noGrp="1"/>
          </p:cNvSpPr>
          <p:nvPr>
            <p:ph type="ftr" sz="quarter" idx="11"/>
          </p:nvPr>
        </p:nvSpPr>
        <p:spPr/>
        <p:txBody>
          <a:bodyPr/>
          <a:lstStyle/>
          <a:p>
            <a:pPr>
              <a:defRPr/>
            </a:pPr>
            <a:r>
              <a:rPr lang="en-US"/>
              <a:t>2017-05-23 Final Budget</a:t>
            </a:r>
            <a:endParaRPr lang="en-US" dirty="0"/>
          </a:p>
        </p:txBody>
      </p:sp>
      <p:sp>
        <p:nvSpPr>
          <p:cNvPr id="6" name="Slide Number Placeholder 5"/>
          <p:cNvSpPr>
            <a:spLocks noGrp="1"/>
          </p:cNvSpPr>
          <p:nvPr>
            <p:ph type="sldNum" sz="quarter" idx="12"/>
          </p:nvPr>
        </p:nvSpPr>
        <p:spPr/>
        <p:txBody>
          <a:bodyPr/>
          <a:lstStyle/>
          <a:p>
            <a:pPr>
              <a:defRPr/>
            </a:pPr>
            <a:fld id="{D58E4847-2081-4C3D-9A88-17458829CF10}" type="slidenum">
              <a:rPr lang="en-US" smtClean="0"/>
              <a:pPr>
                <a:defRPr/>
              </a:pPr>
              <a:t>21</a:t>
            </a:fld>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222" b="7778"/>
          <a:stretch/>
        </p:blipFill>
        <p:spPr>
          <a:xfrm>
            <a:off x="533400" y="152400"/>
            <a:ext cx="8077200" cy="6172200"/>
          </a:xfrm>
          <a:prstGeom prst="rect">
            <a:avLst/>
          </a:prstGeom>
        </p:spPr>
      </p:pic>
    </p:spTree>
    <p:extLst>
      <p:ext uri="{BB962C8B-B14F-4D97-AF65-F5344CB8AC3E}">
        <p14:creationId xmlns:p14="http://schemas.microsoft.com/office/powerpoint/2010/main" val="3668928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t>5/23/2017</a:t>
            </a:r>
            <a:endParaRPr lang="en-US" dirty="0"/>
          </a:p>
        </p:txBody>
      </p:sp>
      <p:sp>
        <p:nvSpPr>
          <p:cNvPr id="5" name="Footer Placeholder 4"/>
          <p:cNvSpPr>
            <a:spLocks noGrp="1"/>
          </p:cNvSpPr>
          <p:nvPr>
            <p:ph type="ftr" sz="quarter" idx="11"/>
          </p:nvPr>
        </p:nvSpPr>
        <p:spPr/>
        <p:txBody>
          <a:bodyPr/>
          <a:lstStyle/>
          <a:p>
            <a:pPr>
              <a:defRPr/>
            </a:pPr>
            <a:r>
              <a:rPr lang="en-US"/>
              <a:t>2017-05-23 Final Budget</a:t>
            </a:r>
            <a:endParaRPr lang="en-US" dirty="0"/>
          </a:p>
        </p:txBody>
      </p:sp>
      <p:sp>
        <p:nvSpPr>
          <p:cNvPr id="6" name="Slide Number Placeholder 5"/>
          <p:cNvSpPr>
            <a:spLocks noGrp="1"/>
          </p:cNvSpPr>
          <p:nvPr>
            <p:ph type="sldNum" sz="quarter" idx="12"/>
          </p:nvPr>
        </p:nvSpPr>
        <p:spPr/>
        <p:txBody>
          <a:bodyPr/>
          <a:lstStyle/>
          <a:p>
            <a:pPr>
              <a:defRPr/>
            </a:pPr>
            <a:fld id="{D58E4847-2081-4C3D-9A88-17458829CF10}" type="slidenum">
              <a:rPr lang="en-US" smtClean="0"/>
              <a:pPr>
                <a:defRPr/>
              </a:pPr>
              <a:t>22</a:t>
            </a:fld>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222" b="30000"/>
          <a:stretch/>
        </p:blipFill>
        <p:spPr>
          <a:xfrm>
            <a:off x="381000" y="685800"/>
            <a:ext cx="8305800" cy="4648200"/>
          </a:xfrm>
          <a:prstGeom prst="rect">
            <a:avLst/>
          </a:prstGeom>
        </p:spPr>
      </p:pic>
    </p:spTree>
    <p:extLst>
      <p:ext uri="{BB962C8B-B14F-4D97-AF65-F5344CB8AC3E}">
        <p14:creationId xmlns:p14="http://schemas.microsoft.com/office/powerpoint/2010/main" val="1375874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r>
              <a:rPr lang="en-US"/>
              <a:t>5/23/2017</a:t>
            </a:r>
            <a:endParaRPr lang="en-US" dirty="0"/>
          </a:p>
        </p:txBody>
      </p:sp>
      <p:sp>
        <p:nvSpPr>
          <p:cNvPr id="4" name="Slide Number Placeholder 5"/>
          <p:cNvSpPr>
            <a:spLocks noGrp="1"/>
          </p:cNvSpPr>
          <p:nvPr>
            <p:ph type="sldNum" sz="quarter" idx="12"/>
          </p:nvPr>
        </p:nvSpPr>
        <p:spPr/>
        <p:txBody>
          <a:bodyPr/>
          <a:lstStyle/>
          <a:p>
            <a:pPr>
              <a:defRPr/>
            </a:pPr>
            <a:fld id="{CD0B7B79-75D1-42A7-97B8-67650BB295AB}" type="slidenum">
              <a:rPr lang="en-US"/>
              <a:pPr>
                <a:defRPr/>
              </a:pPr>
              <a:t>23</a:t>
            </a:fld>
            <a:endParaRPr lang="en-US" dirty="0"/>
          </a:p>
        </p:txBody>
      </p:sp>
      <p:sp>
        <p:nvSpPr>
          <p:cNvPr id="80898" name="WordArt 2"/>
          <p:cNvSpPr>
            <a:spLocks noChangeArrowheads="1" noChangeShapeType="1" noTextEdit="1"/>
          </p:cNvSpPr>
          <p:nvPr/>
        </p:nvSpPr>
        <p:spPr bwMode="auto">
          <a:xfrm>
            <a:off x="2209801" y="1981201"/>
            <a:ext cx="4191000" cy="3505200"/>
          </a:xfrm>
          <a:prstGeom prst="rect">
            <a:avLst/>
          </a:prstGeom>
        </p:spPr>
        <p:txBody>
          <a:bodyPr wrap="none" lIns="91421" tIns="45710" rIns="91421" bIns="45710" fromWordArt="1">
            <a:prstTxWarp prst="textRingOutside">
              <a:avLst>
                <a:gd name="adj" fmla="val 68477"/>
              </a:avLst>
            </a:prstTxWarp>
            <a:scene3d>
              <a:camera prst="legacyPerspectiveTopLeft"/>
              <a:lightRig rig="legacyNormal3" dir="r"/>
            </a:scene3d>
            <a:sp3d extrusionH="201600" prstMaterial="legacyMetal">
              <a:extrusionClr>
                <a:srgbClr val="FFFFFF"/>
              </a:extrusionClr>
            </a:sp3d>
          </a:bodyPr>
          <a:lstStyle/>
          <a:p>
            <a:pPr algn="ctr"/>
            <a:endParaRPr lang="en-US" sz="3600" kern="10" dirty="0">
              <a:ln w="9525">
                <a:round/>
                <a:headEnd/>
                <a:tailEnd/>
              </a:ln>
              <a:solidFill>
                <a:srgbClr val="000080"/>
              </a:solidFill>
              <a:latin typeface="Times New Roman"/>
              <a:cs typeface="Times New Roman"/>
            </a:endParaRPr>
          </a:p>
        </p:txBody>
      </p:sp>
      <p:sp>
        <p:nvSpPr>
          <p:cNvPr id="2" name="Footer Placeholder 1"/>
          <p:cNvSpPr>
            <a:spLocks noGrp="1"/>
          </p:cNvSpPr>
          <p:nvPr>
            <p:ph type="ftr" sz="quarter" idx="11"/>
          </p:nvPr>
        </p:nvSpPr>
        <p:spPr/>
        <p:txBody>
          <a:bodyPr/>
          <a:lstStyle/>
          <a:p>
            <a:pPr>
              <a:defRPr/>
            </a:pPr>
            <a:r>
              <a:rPr lang="en-US"/>
              <a:t>2017-05-23 Final Budget</a:t>
            </a:r>
            <a:endParaRPr lang="en-US" dirty="0"/>
          </a:p>
        </p:txBody>
      </p:sp>
      <p:sp>
        <p:nvSpPr>
          <p:cNvPr id="7" name="Rectangle 6"/>
          <p:cNvSpPr/>
          <p:nvPr/>
        </p:nvSpPr>
        <p:spPr>
          <a:xfrm>
            <a:off x="2457594" y="1928019"/>
            <a:ext cx="4639545" cy="3154710"/>
          </a:xfrm>
          <a:prstGeom prst="rect">
            <a:avLst/>
          </a:prstGeom>
          <a:solidFill>
            <a:srgbClr val="002060"/>
          </a:solidFill>
          <a:scene3d>
            <a:camera prst="orthographicFront">
              <a:rot lat="0" lon="19499990" rev="0"/>
            </a:camera>
            <a:lightRig rig="threePt" dir="t">
              <a:rot lat="0" lon="0" rev="0"/>
            </a:lightRig>
          </a:scene3d>
          <a:sp3d extrusionH="425450" prstMaterial="plastic">
            <a:bevelT w="635000" h="127000" prst="artDeco"/>
            <a:bevelB w="635000" h="120650" prst="artDeco"/>
          </a:sp3d>
        </p:spPr>
        <p:txBody>
          <a:bodyPr wrap="square" lIns="91440" tIns="45720" rIns="91440" bIns="45720">
            <a:spAutoFit/>
            <a:sp3d extrusionH="190500"/>
          </a:bodyPr>
          <a:lstStyle/>
          <a:p>
            <a:pPr algn="ctr"/>
            <a:r>
              <a:rPr lang="en-US" sz="19900" cap="none" spc="0" dirty="0">
                <a:ln w="0">
                  <a:noFill/>
                </a:ln>
                <a:gradFill>
                  <a:gsLst>
                    <a:gs pos="21000">
                      <a:srgbClr val="53575C"/>
                    </a:gs>
                    <a:gs pos="88000">
                      <a:srgbClr val="C5C7CA"/>
                    </a:gs>
                  </a:gsLst>
                  <a:lin ang="5400000" scaled="0"/>
                </a:gradFill>
                <a:effectLst/>
                <a:latin typeface="Times New Roman" panose="02020603050405020304" pitchFamily="18" charset="0"/>
                <a:cs typeface="Times New Roman" panose="02020603050405020304" pitchFamily="18" charset="0"/>
              </a:rPr>
              <a:t>CB</a:t>
            </a:r>
          </a:p>
        </p:txBody>
      </p:sp>
    </p:spTree>
    <p:extLst>
      <p:ext uri="{BB962C8B-B14F-4D97-AF65-F5344CB8AC3E}">
        <p14:creationId xmlns:p14="http://schemas.microsoft.com/office/powerpoint/2010/main" val="14519618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grpId="0" nodeType="withEffect" nodePh="1">
                                  <p:stCondLst>
                                    <p:cond delay="0"/>
                                  </p:stCondLst>
                                  <p:endCondLst>
                                    <p:cond evt="onNext" delay="0">
                                      <p:tgtEl>
                                        <p:sldTgt/>
                                      </p:tgtEl>
                                    </p:cond>
                                    <p:cond evt="begin" delay="0">
                                      <p:tn val="5"/>
                                    </p:cond>
                                  </p:endCondLst>
                                  <p:childTnLst>
                                    <p:set>
                                      <p:cBhvr>
                                        <p:cTn id="6" dur="1" fill="hold">
                                          <p:stCondLst>
                                            <p:cond delay="0"/>
                                          </p:stCondLst>
                                        </p:cTn>
                                        <p:tgtEl>
                                          <p:spTgt spid="80898"/>
                                        </p:tgtEl>
                                        <p:attrNameLst>
                                          <p:attrName>style.visibility</p:attrName>
                                        </p:attrNameLst>
                                      </p:cBhvr>
                                      <p:to>
                                        <p:strVal val="visible"/>
                                      </p:to>
                                    </p:set>
                                    <p:anim calcmode="lin" valueType="num">
                                      <p:cBhvr>
                                        <p:cTn id="7" dur="5000" fill="hold"/>
                                        <p:tgtEl>
                                          <p:spTgt spid="80898"/>
                                        </p:tgtEl>
                                        <p:attrNameLst>
                                          <p:attrName>ppt_w</p:attrName>
                                        </p:attrNameLst>
                                      </p:cBhvr>
                                      <p:tavLst>
                                        <p:tav tm="0" fmla="#ppt_w*sin(2.5*pi*$)">
                                          <p:val>
                                            <p:fltVal val="0"/>
                                          </p:val>
                                        </p:tav>
                                        <p:tav tm="100000">
                                          <p:val>
                                            <p:fltVal val="1"/>
                                          </p:val>
                                        </p:tav>
                                      </p:tavLst>
                                    </p:anim>
                                    <p:anim calcmode="lin" valueType="num">
                                      <p:cBhvr>
                                        <p:cTn id="8" dur="5000" fill="hold"/>
                                        <p:tgtEl>
                                          <p:spTgt spid="808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1600200" y="1752600"/>
            <a:ext cx="7086600" cy="990600"/>
          </a:xfrm>
          <a:gradFill rotWithShape="1">
            <a:gsLst>
              <a:gs pos="0">
                <a:srgbClr val="FFCC00"/>
              </a:gs>
              <a:gs pos="100000">
                <a:srgbClr val="E5B700"/>
              </a:gs>
            </a:gsLst>
            <a:lin ang="5400000" scaled="1"/>
          </a:gradFill>
          <a:ln w="19050">
            <a:solidFill>
              <a:schemeClr val="tx1"/>
            </a:solidFill>
          </a:ln>
        </p:spPr>
        <p:txBody>
          <a:bodyPr>
            <a:normAutofit fontScale="90000"/>
          </a:bodyPr>
          <a:lstStyle/>
          <a:p>
            <a:pPr fontAlgn="auto">
              <a:spcAft>
                <a:spcPts val="0"/>
              </a:spcAft>
              <a:defRPr/>
            </a:pPr>
            <a:r>
              <a:rPr lang="en-US" sz="6000" dirty="0">
                <a:solidFill>
                  <a:schemeClr val="bg2"/>
                </a:solidFill>
              </a:rPr>
              <a:t>Revenues</a:t>
            </a:r>
          </a:p>
        </p:txBody>
      </p:sp>
      <p:sp>
        <p:nvSpPr>
          <p:cNvPr id="23555" name="Slide Number Placeholder 5"/>
          <p:cNvSpPr>
            <a:spLocks noGrp="1"/>
          </p:cNvSpPr>
          <p:nvPr>
            <p:ph type="sldNum" sz="quarter" idx="12"/>
          </p:nvPr>
        </p:nvSpPr>
        <p:spPr/>
        <p:txBody>
          <a:bodyPr/>
          <a:lstStyle/>
          <a:p>
            <a:pPr>
              <a:defRPr/>
            </a:pPr>
            <a:fld id="{0BD1594C-07AE-4980-86BE-573C791441BC}" type="slidenum">
              <a:rPr lang="en-US"/>
              <a:pPr>
                <a:defRPr/>
              </a:pPr>
              <a:t>3</a:t>
            </a:fld>
            <a:endParaRPr lang="en-US" dirty="0"/>
          </a:p>
        </p:txBody>
      </p:sp>
      <p:sp>
        <p:nvSpPr>
          <p:cNvPr id="5" name="Date Placeholder 4"/>
          <p:cNvSpPr>
            <a:spLocks noGrp="1"/>
          </p:cNvSpPr>
          <p:nvPr>
            <p:ph type="dt" sz="half" idx="10"/>
          </p:nvPr>
        </p:nvSpPr>
        <p:spPr/>
        <p:txBody>
          <a:bodyPr/>
          <a:lstStyle/>
          <a:p>
            <a:pPr>
              <a:defRPr/>
            </a:pPr>
            <a:r>
              <a:rPr lang="en-US"/>
              <a:t>5/23/2017</a:t>
            </a:r>
            <a:endParaRPr lang="en-US" dirty="0"/>
          </a:p>
        </p:txBody>
      </p:sp>
      <p:sp>
        <p:nvSpPr>
          <p:cNvPr id="2" name="Footer Placeholder 1"/>
          <p:cNvSpPr>
            <a:spLocks noGrp="1"/>
          </p:cNvSpPr>
          <p:nvPr>
            <p:ph type="ftr" sz="quarter" idx="11"/>
          </p:nvPr>
        </p:nvSpPr>
        <p:spPr/>
        <p:txBody>
          <a:bodyPr/>
          <a:lstStyle/>
          <a:p>
            <a:pPr>
              <a:defRPr/>
            </a:pPr>
            <a:r>
              <a:rPr lang="en-US"/>
              <a:t>2017-05-23 Final Budget</a:t>
            </a:r>
            <a:endParaRPr 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lstStyle/>
          <a:p>
            <a:r>
              <a:rPr lang="en-US" sz="4000" dirty="0"/>
              <a:t>Act 1 Property Tax Relief in CBSD</a:t>
            </a:r>
          </a:p>
        </p:txBody>
      </p:sp>
      <p:sp>
        <p:nvSpPr>
          <p:cNvPr id="4" name="Date Placeholder 3"/>
          <p:cNvSpPr>
            <a:spLocks noGrp="1"/>
          </p:cNvSpPr>
          <p:nvPr>
            <p:ph type="dt" sz="half" idx="10"/>
          </p:nvPr>
        </p:nvSpPr>
        <p:spPr/>
        <p:txBody>
          <a:bodyPr/>
          <a:lstStyle/>
          <a:p>
            <a:pPr>
              <a:defRPr/>
            </a:pPr>
            <a:r>
              <a:rPr lang="en-US"/>
              <a:t>5/23/2017</a:t>
            </a:r>
            <a:endParaRPr lang="en-US" dirty="0"/>
          </a:p>
        </p:txBody>
      </p:sp>
      <p:sp>
        <p:nvSpPr>
          <p:cNvPr id="5" name="Footer Placeholder 4"/>
          <p:cNvSpPr>
            <a:spLocks noGrp="1"/>
          </p:cNvSpPr>
          <p:nvPr>
            <p:ph type="ftr" sz="quarter" idx="11"/>
          </p:nvPr>
        </p:nvSpPr>
        <p:spPr/>
        <p:txBody>
          <a:bodyPr/>
          <a:lstStyle/>
          <a:p>
            <a:pPr>
              <a:defRPr/>
            </a:pPr>
            <a:r>
              <a:rPr lang="en-US"/>
              <a:t>2017-05-23 Final Budget</a:t>
            </a:r>
            <a:endParaRPr lang="en-US" dirty="0"/>
          </a:p>
        </p:txBody>
      </p:sp>
      <p:sp>
        <p:nvSpPr>
          <p:cNvPr id="6" name="Slide Number Placeholder 5"/>
          <p:cNvSpPr>
            <a:spLocks noGrp="1"/>
          </p:cNvSpPr>
          <p:nvPr>
            <p:ph type="sldNum" sz="quarter" idx="12"/>
          </p:nvPr>
        </p:nvSpPr>
        <p:spPr/>
        <p:txBody>
          <a:bodyPr/>
          <a:lstStyle/>
          <a:p>
            <a:pPr>
              <a:defRPr/>
            </a:pPr>
            <a:fld id="{D58E4847-2081-4C3D-9A88-17458829CF10}" type="slidenum">
              <a:rPr lang="en-US" smtClean="0"/>
              <a:pPr>
                <a:defRPr/>
              </a:pPr>
              <a:t>4</a:t>
            </a:fld>
            <a:endParaRPr lang="en-US" dirty="0"/>
          </a:p>
        </p:txBody>
      </p:sp>
      <p:graphicFrame>
        <p:nvGraphicFramePr>
          <p:cNvPr id="10" name="Chart 9"/>
          <p:cNvGraphicFramePr/>
          <p:nvPr>
            <p:extLst>
              <p:ext uri="{D42A27DB-BD31-4B8C-83A1-F6EECF244321}">
                <p14:modId xmlns:p14="http://schemas.microsoft.com/office/powerpoint/2010/main" val="2768457877"/>
              </p:ext>
            </p:extLst>
          </p:nvPr>
        </p:nvGraphicFramePr>
        <p:xfrm>
          <a:off x="76200" y="838200"/>
          <a:ext cx="8991600" cy="5715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62118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077200" cy="626533"/>
          </a:xfrm>
        </p:spPr>
        <p:txBody>
          <a:bodyPr>
            <a:normAutofit fontScale="90000"/>
          </a:bodyPr>
          <a:lstStyle/>
          <a:p>
            <a:r>
              <a:rPr lang="en-US" sz="4400" dirty="0"/>
              <a:t>R.E. Tax Revenue for CBSD</a:t>
            </a:r>
            <a:endParaRPr lang="en-US" sz="3600" dirty="0"/>
          </a:p>
        </p:txBody>
      </p:sp>
      <p:sp>
        <p:nvSpPr>
          <p:cNvPr id="4" name="Date Placeholder 3"/>
          <p:cNvSpPr>
            <a:spLocks noGrp="1"/>
          </p:cNvSpPr>
          <p:nvPr>
            <p:ph type="dt" sz="half" idx="10"/>
          </p:nvPr>
        </p:nvSpPr>
        <p:spPr/>
        <p:txBody>
          <a:bodyPr/>
          <a:lstStyle/>
          <a:p>
            <a:r>
              <a:rPr lang="en-US"/>
              <a:t>5/23/2017</a:t>
            </a:r>
            <a:endParaRPr lang="en-US" dirty="0"/>
          </a:p>
        </p:txBody>
      </p:sp>
      <p:sp>
        <p:nvSpPr>
          <p:cNvPr id="5" name="Slide Number Placeholder 4"/>
          <p:cNvSpPr>
            <a:spLocks noGrp="1"/>
          </p:cNvSpPr>
          <p:nvPr>
            <p:ph type="sldNum" sz="quarter" idx="12"/>
          </p:nvPr>
        </p:nvSpPr>
        <p:spPr/>
        <p:txBody>
          <a:bodyPr/>
          <a:lstStyle/>
          <a:p>
            <a:fld id="{FEA1243F-3000-4347-94A4-FBDEAD3122CB}" type="slidenum">
              <a:rPr lang="en-US" smtClean="0"/>
              <a:pPr/>
              <a:t>5</a:t>
            </a:fld>
            <a:endParaRPr lang="en-US" dirty="0"/>
          </a:p>
        </p:txBody>
      </p:sp>
      <p:sp>
        <p:nvSpPr>
          <p:cNvPr id="10" name="Footer Placeholder 9"/>
          <p:cNvSpPr>
            <a:spLocks noGrp="1"/>
          </p:cNvSpPr>
          <p:nvPr>
            <p:ph type="ftr" sz="quarter" idx="11"/>
          </p:nvPr>
        </p:nvSpPr>
        <p:spPr/>
        <p:txBody>
          <a:bodyPr/>
          <a:lstStyle/>
          <a:p>
            <a:pPr>
              <a:defRPr/>
            </a:pPr>
            <a:r>
              <a:rPr lang="en-US"/>
              <a:t>2017-05-23 Final Budget</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888327491"/>
              </p:ext>
            </p:extLst>
          </p:nvPr>
        </p:nvGraphicFramePr>
        <p:xfrm>
          <a:off x="152400" y="727075"/>
          <a:ext cx="8737600" cy="5500688"/>
        </p:xfrm>
        <a:graphic>
          <a:graphicData uri="http://schemas.openxmlformats.org/presentationml/2006/ole">
            <mc:AlternateContent xmlns:mc="http://schemas.openxmlformats.org/markup-compatibility/2006">
              <mc:Choice xmlns:v="urn:schemas-microsoft-com:vml" Requires="v">
                <p:oleObj spid="_x0000_s377018" name="Worksheet" r:id="rId4" imgW="4619738" imgH="2790832" progId="Excel.Sheet.12">
                  <p:embed/>
                </p:oleObj>
              </mc:Choice>
              <mc:Fallback>
                <p:oleObj name="Worksheet" r:id="rId4" imgW="4619738" imgH="2790832" progId="Excel.Sheet.12">
                  <p:embed/>
                  <p:pic>
                    <p:nvPicPr>
                      <p:cNvPr id="0" name=""/>
                      <p:cNvPicPr/>
                      <p:nvPr/>
                    </p:nvPicPr>
                    <p:blipFill>
                      <a:blip r:embed="rId5"/>
                      <a:stretch>
                        <a:fillRect/>
                      </a:stretch>
                    </p:blipFill>
                    <p:spPr>
                      <a:xfrm>
                        <a:off x="152400" y="727075"/>
                        <a:ext cx="8737600" cy="5500688"/>
                      </a:xfrm>
                      <a:prstGeom prst="rect">
                        <a:avLst/>
                      </a:prstGeom>
                    </p:spPr>
                  </p:pic>
                </p:oleObj>
              </mc:Fallback>
            </mc:AlternateContent>
          </a:graphicData>
        </a:graphic>
      </p:graphicFrame>
    </p:spTree>
    <p:extLst>
      <p:ext uri="{BB962C8B-B14F-4D97-AF65-F5344CB8AC3E}">
        <p14:creationId xmlns:p14="http://schemas.microsoft.com/office/powerpoint/2010/main" val="3744269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077200" cy="626533"/>
          </a:xfrm>
        </p:spPr>
        <p:txBody>
          <a:bodyPr>
            <a:normAutofit fontScale="90000"/>
          </a:bodyPr>
          <a:lstStyle/>
          <a:p>
            <a:r>
              <a:rPr lang="en-US" sz="4400" dirty="0"/>
              <a:t>Local Sources of Revenue for CBSD</a:t>
            </a:r>
            <a:endParaRPr lang="en-US" dirty="0"/>
          </a:p>
        </p:txBody>
      </p:sp>
      <p:sp>
        <p:nvSpPr>
          <p:cNvPr id="4" name="Date Placeholder 3"/>
          <p:cNvSpPr>
            <a:spLocks noGrp="1"/>
          </p:cNvSpPr>
          <p:nvPr>
            <p:ph type="dt" sz="half" idx="10"/>
          </p:nvPr>
        </p:nvSpPr>
        <p:spPr/>
        <p:txBody>
          <a:bodyPr/>
          <a:lstStyle/>
          <a:p>
            <a:r>
              <a:rPr lang="en-US"/>
              <a:t>5/23/2017</a:t>
            </a:r>
            <a:endParaRPr lang="en-US" dirty="0"/>
          </a:p>
        </p:txBody>
      </p:sp>
      <p:sp>
        <p:nvSpPr>
          <p:cNvPr id="5" name="Slide Number Placeholder 4"/>
          <p:cNvSpPr>
            <a:spLocks noGrp="1"/>
          </p:cNvSpPr>
          <p:nvPr>
            <p:ph type="sldNum" sz="quarter" idx="12"/>
          </p:nvPr>
        </p:nvSpPr>
        <p:spPr/>
        <p:txBody>
          <a:bodyPr/>
          <a:lstStyle/>
          <a:p>
            <a:fld id="{FEA1243F-3000-4347-94A4-FBDEAD3122CB}" type="slidenum">
              <a:rPr lang="en-US" smtClean="0"/>
              <a:pPr/>
              <a:t>6</a:t>
            </a:fld>
            <a:endParaRPr lang="en-US" dirty="0"/>
          </a:p>
        </p:txBody>
      </p:sp>
      <p:sp>
        <p:nvSpPr>
          <p:cNvPr id="10" name="Footer Placeholder 9"/>
          <p:cNvSpPr>
            <a:spLocks noGrp="1"/>
          </p:cNvSpPr>
          <p:nvPr>
            <p:ph type="ftr" sz="quarter" idx="11"/>
          </p:nvPr>
        </p:nvSpPr>
        <p:spPr/>
        <p:txBody>
          <a:bodyPr/>
          <a:lstStyle/>
          <a:p>
            <a:pPr>
              <a:defRPr/>
            </a:pPr>
            <a:r>
              <a:rPr lang="en-US"/>
              <a:t>2017-05-23 Final Budget</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2965537133"/>
              </p:ext>
            </p:extLst>
          </p:nvPr>
        </p:nvGraphicFramePr>
        <p:xfrm>
          <a:off x="152400" y="703263"/>
          <a:ext cx="8839200" cy="5829300"/>
        </p:xfrm>
        <a:graphic>
          <a:graphicData uri="http://schemas.openxmlformats.org/presentationml/2006/ole">
            <mc:AlternateContent xmlns:mc="http://schemas.openxmlformats.org/markup-compatibility/2006">
              <mc:Choice xmlns:v="urn:schemas-microsoft-com:vml" Requires="v">
                <p:oleObj spid="_x0000_s373941" name="Worksheet" r:id="rId4" imgW="5534138" imgH="2800311" progId="Excel.Sheet.12">
                  <p:embed/>
                </p:oleObj>
              </mc:Choice>
              <mc:Fallback>
                <p:oleObj name="Worksheet" r:id="rId4" imgW="5534138" imgH="2800311" progId="Excel.Sheet.12">
                  <p:embed/>
                  <p:pic>
                    <p:nvPicPr>
                      <p:cNvPr id="7" name="Object 6"/>
                      <p:cNvPicPr/>
                      <p:nvPr/>
                    </p:nvPicPr>
                    <p:blipFill>
                      <a:blip r:embed="rId5"/>
                      <a:stretch>
                        <a:fillRect/>
                      </a:stretch>
                    </p:blipFill>
                    <p:spPr>
                      <a:xfrm>
                        <a:off x="152400" y="703263"/>
                        <a:ext cx="8839200" cy="5829300"/>
                      </a:xfrm>
                      <a:prstGeom prst="rect">
                        <a:avLst/>
                      </a:prstGeom>
                    </p:spPr>
                  </p:pic>
                </p:oleObj>
              </mc:Fallback>
            </mc:AlternateContent>
          </a:graphicData>
        </a:graphic>
      </p:graphicFrame>
    </p:spTree>
    <p:extLst>
      <p:ext uri="{BB962C8B-B14F-4D97-AF65-F5344CB8AC3E}">
        <p14:creationId xmlns:p14="http://schemas.microsoft.com/office/powerpoint/2010/main" val="1644838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10600" cy="685800"/>
          </a:xfrm>
        </p:spPr>
        <p:txBody>
          <a:bodyPr>
            <a:normAutofit fontScale="90000"/>
          </a:bodyPr>
          <a:lstStyle/>
          <a:p>
            <a:r>
              <a:rPr lang="en-US" sz="4400" dirty="0"/>
              <a:t>State Sources of Revenue for CBSD</a:t>
            </a:r>
            <a:endParaRPr lang="en-US" dirty="0"/>
          </a:p>
        </p:txBody>
      </p:sp>
      <p:sp>
        <p:nvSpPr>
          <p:cNvPr id="4" name="Date Placeholder 3"/>
          <p:cNvSpPr>
            <a:spLocks noGrp="1"/>
          </p:cNvSpPr>
          <p:nvPr>
            <p:ph type="dt" sz="half" idx="10"/>
          </p:nvPr>
        </p:nvSpPr>
        <p:spPr/>
        <p:txBody>
          <a:bodyPr/>
          <a:lstStyle/>
          <a:p>
            <a:r>
              <a:rPr lang="en-US"/>
              <a:t>5/23/2017</a:t>
            </a:r>
            <a:endParaRPr lang="en-US" dirty="0"/>
          </a:p>
        </p:txBody>
      </p:sp>
      <p:sp>
        <p:nvSpPr>
          <p:cNvPr id="5" name="Slide Number Placeholder 4"/>
          <p:cNvSpPr>
            <a:spLocks noGrp="1"/>
          </p:cNvSpPr>
          <p:nvPr>
            <p:ph type="sldNum" sz="quarter" idx="12"/>
          </p:nvPr>
        </p:nvSpPr>
        <p:spPr/>
        <p:txBody>
          <a:bodyPr/>
          <a:lstStyle/>
          <a:p>
            <a:fld id="{FEA1243F-3000-4347-94A4-FBDEAD3122CB}" type="slidenum">
              <a:rPr lang="en-US" smtClean="0"/>
              <a:pPr/>
              <a:t>7</a:t>
            </a:fld>
            <a:endParaRPr lang="en-US" dirty="0"/>
          </a:p>
        </p:txBody>
      </p:sp>
      <p:sp>
        <p:nvSpPr>
          <p:cNvPr id="10" name="Footer Placeholder 9"/>
          <p:cNvSpPr>
            <a:spLocks noGrp="1"/>
          </p:cNvSpPr>
          <p:nvPr>
            <p:ph type="ftr" sz="quarter" idx="11"/>
          </p:nvPr>
        </p:nvSpPr>
        <p:spPr/>
        <p:txBody>
          <a:bodyPr/>
          <a:lstStyle/>
          <a:p>
            <a:pPr>
              <a:defRPr/>
            </a:pPr>
            <a:r>
              <a:rPr lang="en-US"/>
              <a:t>2017-05-23 Final Budget</a:t>
            </a:r>
            <a:endParaRPr lang="en-US" dirty="0"/>
          </a:p>
        </p:txBody>
      </p:sp>
      <p:graphicFrame>
        <p:nvGraphicFramePr>
          <p:cNvPr id="11" name="Object 10"/>
          <p:cNvGraphicFramePr>
            <a:graphicFrameLocks noChangeAspect="1"/>
          </p:cNvGraphicFramePr>
          <p:nvPr>
            <p:extLst>
              <p:ext uri="{D42A27DB-BD31-4B8C-83A1-F6EECF244321}">
                <p14:modId xmlns:p14="http://schemas.microsoft.com/office/powerpoint/2010/main" val="3774030309"/>
              </p:ext>
            </p:extLst>
          </p:nvPr>
        </p:nvGraphicFramePr>
        <p:xfrm>
          <a:off x="152400" y="703263"/>
          <a:ext cx="8839200" cy="5829300"/>
        </p:xfrm>
        <a:graphic>
          <a:graphicData uri="http://schemas.openxmlformats.org/presentationml/2006/ole">
            <mc:AlternateContent xmlns:mc="http://schemas.openxmlformats.org/markup-compatibility/2006">
              <mc:Choice xmlns:v="urn:schemas-microsoft-com:vml" Requires="v">
                <p:oleObj spid="_x0000_s374960" name="Worksheet" r:id="rId4" imgW="5534138" imgH="2800311" progId="Excel.Sheet.12">
                  <p:embed/>
                </p:oleObj>
              </mc:Choice>
              <mc:Fallback>
                <p:oleObj name="Worksheet" r:id="rId4" imgW="5534138" imgH="2800311" progId="Excel.Sheet.12">
                  <p:embed/>
                  <p:pic>
                    <p:nvPicPr>
                      <p:cNvPr id="8" name="Object 7"/>
                      <p:cNvPicPr/>
                      <p:nvPr/>
                    </p:nvPicPr>
                    <p:blipFill>
                      <a:blip r:embed="rId5"/>
                      <a:stretch>
                        <a:fillRect/>
                      </a:stretch>
                    </p:blipFill>
                    <p:spPr>
                      <a:xfrm>
                        <a:off x="152400" y="703263"/>
                        <a:ext cx="8839200" cy="5829300"/>
                      </a:xfrm>
                      <a:prstGeom prst="rect">
                        <a:avLst/>
                      </a:prstGeom>
                    </p:spPr>
                  </p:pic>
                </p:oleObj>
              </mc:Fallback>
            </mc:AlternateContent>
          </a:graphicData>
        </a:graphic>
      </p:graphicFrame>
    </p:spTree>
    <p:extLst>
      <p:ext uri="{BB962C8B-B14F-4D97-AF65-F5344CB8AC3E}">
        <p14:creationId xmlns:p14="http://schemas.microsoft.com/office/powerpoint/2010/main" val="3622879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10600" cy="685800"/>
          </a:xfrm>
        </p:spPr>
        <p:txBody>
          <a:bodyPr>
            <a:noAutofit/>
          </a:bodyPr>
          <a:lstStyle/>
          <a:p>
            <a:r>
              <a:rPr lang="en-US" sz="3200" dirty="0"/>
              <a:t>Federal Sources of Revenue for CBSD</a:t>
            </a:r>
            <a:endParaRPr lang="en-US" sz="3600" dirty="0"/>
          </a:p>
        </p:txBody>
      </p:sp>
      <p:sp>
        <p:nvSpPr>
          <p:cNvPr id="4" name="Date Placeholder 3"/>
          <p:cNvSpPr>
            <a:spLocks noGrp="1"/>
          </p:cNvSpPr>
          <p:nvPr>
            <p:ph type="dt" sz="half" idx="10"/>
          </p:nvPr>
        </p:nvSpPr>
        <p:spPr/>
        <p:txBody>
          <a:bodyPr/>
          <a:lstStyle/>
          <a:p>
            <a:r>
              <a:rPr lang="en-US"/>
              <a:t>5/23/2017</a:t>
            </a:r>
            <a:endParaRPr lang="en-US" dirty="0"/>
          </a:p>
        </p:txBody>
      </p:sp>
      <p:sp>
        <p:nvSpPr>
          <p:cNvPr id="5" name="Slide Number Placeholder 4"/>
          <p:cNvSpPr>
            <a:spLocks noGrp="1"/>
          </p:cNvSpPr>
          <p:nvPr>
            <p:ph type="sldNum" sz="quarter" idx="12"/>
          </p:nvPr>
        </p:nvSpPr>
        <p:spPr/>
        <p:txBody>
          <a:bodyPr/>
          <a:lstStyle/>
          <a:p>
            <a:fld id="{FEA1243F-3000-4347-94A4-FBDEAD3122CB}" type="slidenum">
              <a:rPr lang="en-US" smtClean="0"/>
              <a:pPr/>
              <a:t>8</a:t>
            </a:fld>
            <a:endParaRPr lang="en-US" dirty="0"/>
          </a:p>
        </p:txBody>
      </p:sp>
      <p:sp>
        <p:nvSpPr>
          <p:cNvPr id="10" name="Footer Placeholder 9"/>
          <p:cNvSpPr>
            <a:spLocks noGrp="1"/>
          </p:cNvSpPr>
          <p:nvPr>
            <p:ph type="ftr" sz="quarter" idx="11"/>
          </p:nvPr>
        </p:nvSpPr>
        <p:spPr/>
        <p:txBody>
          <a:bodyPr/>
          <a:lstStyle/>
          <a:p>
            <a:pPr>
              <a:defRPr/>
            </a:pPr>
            <a:r>
              <a:rPr lang="en-US"/>
              <a:t>2017-05-23 Final Budget</a:t>
            </a: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2802996973"/>
              </p:ext>
            </p:extLst>
          </p:nvPr>
        </p:nvGraphicFramePr>
        <p:xfrm>
          <a:off x="152400" y="703263"/>
          <a:ext cx="8839200" cy="4956175"/>
        </p:xfrm>
        <a:graphic>
          <a:graphicData uri="http://schemas.openxmlformats.org/presentationml/2006/ole">
            <mc:AlternateContent xmlns:mc="http://schemas.openxmlformats.org/markup-compatibility/2006">
              <mc:Choice xmlns:v="urn:schemas-microsoft-com:vml" Requires="v">
                <p:oleObj spid="_x0000_s375987" name="Worksheet" r:id="rId4" imgW="5534138" imgH="2381107" progId="Excel.Sheet.12">
                  <p:embed/>
                </p:oleObj>
              </mc:Choice>
              <mc:Fallback>
                <p:oleObj name="Worksheet" r:id="rId4" imgW="5534138" imgH="2381107" progId="Excel.Sheet.12">
                  <p:embed/>
                  <p:pic>
                    <p:nvPicPr>
                      <p:cNvPr id="8" name="Object 7"/>
                      <p:cNvPicPr/>
                      <p:nvPr/>
                    </p:nvPicPr>
                    <p:blipFill>
                      <a:blip r:embed="rId5"/>
                      <a:stretch>
                        <a:fillRect/>
                      </a:stretch>
                    </p:blipFill>
                    <p:spPr>
                      <a:xfrm>
                        <a:off x="152400" y="703263"/>
                        <a:ext cx="8839200" cy="4956175"/>
                      </a:xfrm>
                      <a:prstGeom prst="rect">
                        <a:avLst/>
                      </a:prstGeom>
                    </p:spPr>
                  </p:pic>
                </p:oleObj>
              </mc:Fallback>
            </mc:AlternateContent>
          </a:graphicData>
        </a:graphic>
      </p:graphicFrame>
    </p:spTree>
    <p:extLst>
      <p:ext uri="{BB962C8B-B14F-4D97-AF65-F5344CB8AC3E}">
        <p14:creationId xmlns:p14="http://schemas.microsoft.com/office/powerpoint/2010/main" val="107867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1600200" y="1752600"/>
            <a:ext cx="7086600" cy="990600"/>
          </a:xfrm>
          <a:gradFill rotWithShape="1">
            <a:gsLst>
              <a:gs pos="0">
                <a:srgbClr val="FFCC00"/>
              </a:gs>
              <a:gs pos="100000">
                <a:srgbClr val="E5B700"/>
              </a:gs>
            </a:gsLst>
            <a:lin ang="5400000" scaled="1"/>
          </a:gradFill>
          <a:ln w="19050">
            <a:solidFill>
              <a:schemeClr val="tx1"/>
            </a:solidFill>
          </a:ln>
        </p:spPr>
        <p:txBody>
          <a:bodyPr>
            <a:normAutofit fontScale="90000"/>
          </a:bodyPr>
          <a:lstStyle/>
          <a:p>
            <a:pPr fontAlgn="auto">
              <a:spcAft>
                <a:spcPts val="0"/>
              </a:spcAft>
              <a:defRPr/>
            </a:pPr>
            <a:r>
              <a:rPr lang="en-US" sz="6000" dirty="0">
                <a:solidFill>
                  <a:schemeClr val="bg2"/>
                </a:solidFill>
              </a:rPr>
              <a:t>Expenses</a:t>
            </a:r>
          </a:p>
        </p:txBody>
      </p:sp>
      <p:sp>
        <p:nvSpPr>
          <p:cNvPr id="32771" name="Slide Number Placeholder 5"/>
          <p:cNvSpPr>
            <a:spLocks noGrp="1"/>
          </p:cNvSpPr>
          <p:nvPr>
            <p:ph type="sldNum" sz="quarter" idx="12"/>
          </p:nvPr>
        </p:nvSpPr>
        <p:spPr/>
        <p:txBody>
          <a:bodyPr/>
          <a:lstStyle/>
          <a:p>
            <a:pPr>
              <a:defRPr/>
            </a:pPr>
            <a:fld id="{1694A878-B5E1-47DC-AF8E-C7FD066F1AE8}" type="slidenum">
              <a:rPr lang="en-US"/>
              <a:pPr>
                <a:defRPr/>
              </a:pPr>
              <a:t>9</a:t>
            </a:fld>
            <a:endParaRPr lang="en-US" dirty="0"/>
          </a:p>
        </p:txBody>
      </p:sp>
      <p:sp>
        <p:nvSpPr>
          <p:cNvPr id="5" name="Date Placeholder 4"/>
          <p:cNvSpPr>
            <a:spLocks noGrp="1"/>
          </p:cNvSpPr>
          <p:nvPr>
            <p:ph type="dt" sz="half" idx="10"/>
          </p:nvPr>
        </p:nvSpPr>
        <p:spPr/>
        <p:txBody>
          <a:bodyPr/>
          <a:lstStyle/>
          <a:p>
            <a:pPr>
              <a:defRPr/>
            </a:pPr>
            <a:r>
              <a:rPr lang="en-US"/>
              <a:t>5/23/2017</a:t>
            </a:r>
            <a:endParaRPr lang="en-US" dirty="0"/>
          </a:p>
        </p:txBody>
      </p:sp>
      <p:sp>
        <p:nvSpPr>
          <p:cNvPr id="2" name="Footer Placeholder 1"/>
          <p:cNvSpPr>
            <a:spLocks noGrp="1"/>
          </p:cNvSpPr>
          <p:nvPr>
            <p:ph type="ftr" sz="quarter" idx="11"/>
          </p:nvPr>
        </p:nvSpPr>
        <p:spPr/>
        <p:txBody>
          <a:bodyPr/>
          <a:lstStyle/>
          <a:p>
            <a:pPr>
              <a:defRPr/>
            </a:pPr>
            <a:r>
              <a:rPr lang="en-US"/>
              <a:t>2017-05-23 Final Budget</a:t>
            </a:r>
            <a:endParaRPr lang="en-US" dirty="0"/>
          </a:p>
        </p:txBody>
      </p:sp>
    </p:spTree>
  </p:cSld>
  <p:clrMapOvr>
    <a:masterClrMapping/>
  </p:clrMapOvr>
  <p:transition/>
</p:sld>
</file>

<file path=ppt/theme/theme1.xml><?xml version="1.0" encoding="utf-8"?>
<a:theme xmlns:a="http://schemas.openxmlformats.org/drawingml/2006/main" name="1_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37993</TotalTime>
  <Words>524</Words>
  <Application>Microsoft Office PowerPoint</Application>
  <PresentationFormat>Letter Paper (8.5x11 in)</PresentationFormat>
  <Paragraphs>144</Paragraphs>
  <Slides>23</Slides>
  <Notes>12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0" baseType="lpstr">
      <vt:lpstr>Arial</vt:lpstr>
      <vt:lpstr>Franklin Gothic Book</vt:lpstr>
      <vt:lpstr>Helvetica</vt:lpstr>
      <vt:lpstr>Times New Roman</vt:lpstr>
      <vt:lpstr>Wingdings 2</vt:lpstr>
      <vt:lpstr>1_Technic</vt:lpstr>
      <vt:lpstr>Worksheet</vt:lpstr>
      <vt:lpstr>2017-2018 Budget</vt:lpstr>
      <vt:lpstr>Budget Components</vt:lpstr>
      <vt:lpstr>Revenues</vt:lpstr>
      <vt:lpstr>Act 1 Property Tax Relief in CBSD</vt:lpstr>
      <vt:lpstr>R.E. Tax Revenue for CBSD</vt:lpstr>
      <vt:lpstr>Local Sources of Revenue for CBSD</vt:lpstr>
      <vt:lpstr>State Sources of Revenue for CBSD</vt:lpstr>
      <vt:lpstr>Federal Sources of Revenue for CBSD</vt:lpstr>
      <vt:lpstr>Expenses</vt:lpstr>
      <vt:lpstr>Budgeted to Projected Actuals</vt:lpstr>
      <vt:lpstr>Projected Staffing for 2017-18 Edited</vt:lpstr>
      <vt:lpstr>Millage Impact</vt:lpstr>
      <vt:lpstr>Millage Calculation</vt:lpstr>
      <vt:lpstr>Act 1 Tax Index + Exceptions</vt:lpstr>
      <vt:lpstr>Summary</vt:lpstr>
      <vt:lpstr>Summary continued</vt:lpstr>
      <vt:lpstr>Next Steps for June 14th . . . .  </vt:lpstr>
      <vt:lpstr>PowerPoint Presentation</vt:lpstr>
      <vt:lpstr>PowerPoint Presentation</vt:lpstr>
      <vt:lpstr>PowerPoint Presentation</vt:lpstr>
      <vt:lpstr>PowerPoint Presentation</vt:lpstr>
      <vt:lpstr>PowerPoint Presentation</vt:lpstr>
      <vt:lpstr>PowerPoint Presentation</vt:lpstr>
    </vt:vector>
  </TitlesOfParts>
  <Company>CBSD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State Subsidy Per Student (Basic Subsidy, Special Education, Transportation, Medical)</dc:title>
  <dc:creator>Dave Matyas C.B.S.D.</dc:creator>
  <cp:lastModifiedBy>JACOBS, ANGELA</cp:lastModifiedBy>
  <cp:revision>1489</cp:revision>
  <cp:lastPrinted>2017-05-24T12:22:18Z</cp:lastPrinted>
  <dcterms:created xsi:type="dcterms:W3CDTF">2003-05-08T15:59:30Z</dcterms:created>
  <dcterms:modified xsi:type="dcterms:W3CDTF">2017-05-24T12:22:37Z</dcterms:modified>
</cp:coreProperties>
</file>